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roxima Nova Bold" charset="1" panose="02000506030000020004"/>
      <p:regular r:id="rId16"/>
    </p:embeddedFont>
    <p:embeddedFont>
      <p:font typeface="Proxima Nova" charset="1" panose="02000506030000020004"/>
      <p:regular r:id="rId17"/>
    </p:embeddedFont>
    <p:embeddedFont>
      <p:font typeface="Proxima Nova Bold Italics" charset="1" panose="020005060300000200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5.png" Type="http://schemas.openxmlformats.org/officeDocument/2006/relationships/image"/><Relationship Id="rId4" Target="../media/image3.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13.png" Type="http://schemas.openxmlformats.org/officeDocument/2006/relationships/image"/><Relationship Id="rId8"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9.png" Type="http://schemas.openxmlformats.org/officeDocument/2006/relationships/image"/><Relationship Id="rId4" Target="../media/image3.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3.png" Type="http://schemas.openxmlformats.org/officeDocument/2006/relationships/image"/><Relationship Id="rId4"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485775" y="675323"/>
            <a:ext cx="17316450" cy="9315450"/>
          </a:xfrm>
          <a:prstGeom prst="rect">
            <a:avLst/>
          </a:prstGeom>
          <a:solidFill>
            <a:srgbClr val="EBEBEB"/>
          </a:solidFill>
        </p:spPr>
      </p:sp>
      <p:sp>
        <p:nvSpPr>
          <p:cNvPr name="Freeform 3" id="3"/>
          <p:cNvSpPr/>
          <p:nvPr/>
        </p:nvSpPr>
        <p:spPr>
          <a:xfrm flipH="false" flipV="false" rot="0">
            <a:off x="6309035" y="5220430"/>
            <a:ext cx="5669929" cy="9094877"/>
          </a:xfrm>
          <a:custGeom>
            <a:avLst/>
            <a:gdLst/>
            <a:ahLst/>
            <a:cxnLst/>
            <a:rect r="r" b="b" t="t" l="l"/>
            <a:pathLst>
              <a:path h="9094877" w="5669929">
                <a:moveTo>
                  <a:pt x="0" y="0"/>
                </a:moveTo>
                <a:lnTo>
                  <a:pt x="5669930" y="0"/>
                </a:lnTo>
                <a:lnTo>
                  <a:pt x="5669930" y="9094878"/>
                </a:lnTo>
                <a:lnTo>
                  <a:pt x="0" y="9094878"/>
                </a:lnTo>
                <a:lnTo>
                  <a:pt x="0" y="0"/>
                </a:lnTo>
                <a:close/>
              </a:path>
            </a:pathLst>
          </a:custGeom>
          <a:blipFill>
            <a:blip r:embed="rId2"/>
            <a:stretch>
              <a:fillRect l="0" t="0" r="0" b="-28209"/>
            </a:stretch>
          </a:blipFill>
        </p:spPr>
      </p:sp>
      <p:grpSp>
        <p:nvGrpSpPr>
          <p:cNvPr name="Group 4" id="4"/>
          <p:cNvGrpSpPr/>
          <p:nvPr/>
        </p:nvGrpSpPr>
        <p:grpSpPr>
          <a:xfrm rot="0">
            <a:off x="6477000" y="5333048"/>
            <a:ext cx="5334000" cy="11422044"/>
            <a:chOff x="0" y="0"/>
            <a:chExt cx="923648" cy="1977869"/>
          </a:xfrm>
        </p:grpSpPr>
        <p:sp>
          <p:nvSpPr>
            <p:cNvPr name="Freeform 5" id="5"/>
            <p:cNvSpPr/>
            <p:nvPr/>
          </p:nvSpPr>
          <p:spPr>
            <a:xfrm flipH="false" flipV="false" rot="0">
              <a:off x="0" y="0"/>
              <a:ext cx="923648" cy="1977869"/>
            </a:xfrm>
            <a:custGeom>
              <a:avLst/>
              <a:gdLst/>
              <a:ahLst/>
              <a:cxnLst/>
              <a:rect r="r" b="b" t="t" l="l"/>
              <a:pathLst>
                <a:path h="1977869" w="923648">
                  <a:moveTo>
                    <a:pt x="110309" y="0"/>
                  </a:moveTo>
                  <a:lnTo>
                    <a:pt x="813340" y="0"/>
                  </a:lnTo>
                  <a:cubicBezTo>
                    <a:pt x="874262" y="0"/>
                    <a:pt x="923648" y="49387"/>
                    <a:pt x="923648" y="110309"/>
                  </a:cubicBezTo>
                  <a:lnTo>
                    <a:pt x="923648" y="1867560"/>
                  </a:lnTo>
                  <a:cubicBezTo>
                    <a:pt x="923648" y="1928482"/>
                    <a:pt x="874262" y="1977869"/>
                    <a:pt x="813340" y="1977869"/>
                  </a:cubicBezTo>
                  <a:lnTo>
                    <a:pt x="110309" y="1977869"/>
                  </a:lnTo>
                  <a:cubicBezTo>
                    <a:pt x="49387" y="1977869"/>
                    <a:pt x="0" y="1928482"/>
                    <a:pt x="0" y="1867560"/>
                  </a:cubicBezTo>
                  <a:lnTo>
                    <a:pt x="0" y="110309"/>
                  </a:lnTo>
                  <a:cubicBezTo>
                    <a:pt x="0" y="49387"/>
                    <a:pt x="49387" y="0"/>
                    <a:pt x="110309" y="0"/>
                  </a:cubicBezTo>
                  <a:close/>
                </a:path>
              </a:pathLst>
            </a:custGeom>
            <a:blipFill>
              <a:blip r:embed="rId3"/>
              <a:stretch>
                <a:fillRect l="-35520" t="0" r="-35520" b="0"/>
              </a:stretch>
            </a:blipFill>
          </p:spPr>
        </p:sp>
      </p:grpSp>
      <p:grpSp>
        <p:nvGrpSpPr>
          <p:cNvPr name="Group 6" id="6"/>
          <p:cNvGrpSpPr/>
          <p:nvPr/>
        </p:nvGrpSpPr>
        <p:grpSpPr>
          <a:xfrm rot="0">
            <a:off x="8456558" y="5628541"/>
            <a:ext cx="1336783" cy="355851"/>
            <a:chOff x="0" y="0"/>
            <a:chExt cx="1782378" cy="474468"/>
          </a:xfrm>
        </p:grpSpPr>
        <p:grpSp>
          <p:nvGrpSpPr>
            <p:cNvPr name="Group 7" id="7"/>
            <p:cNvGrpSpPr/>
            <p:nvPr/>
          </p:nvGrpSpPr>
          <p:grpSpPr>
            <a:xfrm rot="0">
              <a:off x="0" y="0"/>
              <a:ext cx="1782378" cy="474468"/>
              <a:chOff x="0" y="0"/>
              <a:chExt cx="352075" cy="93722"/>
            </a:xfrm>
          </p:grpSpPr>
          <p:sp>
            <p:nvSpPr>
              <p:cNvPr name="Freeform 8" id="8"/>
              <p:cNvSpPr/>
              <p:nvPr/>
            </p:nvSpPr>
            <p:spPr>
              <a:xfrm flipH="false" flipV="false" rot="0">
                <a:off x="0" y="0"/>
                <a:ext cx="352075" cy="93722"/>
              </a:xfrm>
              <a:custGeom>
                <a:avLst/>
                <a:gdLst/>
                <a:ahLst/>
                <a:cxnLst/>
                <a:rect r="r" b="b" t="t" l="l"/>
                <a:pathLst>
                  <a:path h="93722" w="352075">
                    <a:moveTo>
                      <a:pt x="46861" y="0"/>
                    </a:moveTo>
                    <a:lnTo>
                      <a:pt x="305214" y="0"/>
                    </a:lnTo>
                    <a:cubicBezTo>
                      <a:pt x="331094" y="0"/>
                      <a:pt x="352075" y="20980"/>
                      <a:pt x="352075" y="46861"/>
                    </a:cubicBezTo>
                    <a:lnTo>
                      <a:pt x="352075" y="46861"/>
                    </a:lnTo>
                    <a:cubicBezTo>
                      <a:pt x="352075" y="72742"/>
                      <a:pt x="331094" y="93722"/>
                      <a:pt x="305214" y="93722"/>
                    </a:cubicBezTo>
                    <a:lnTo>
                      <a:pt x="46861" y="93722"/>
                    </a:lnTo>
                    <a:cubicBezTo>
                      <a:pt x="20980" y="93722"/>
                      <a:pt x="0" y="72742"/>
                      <a:pt x="0" y="46861"/>
                    </a:cubicBezTo>
                    <a:lnTo>
                      <a:pt x="0" y="46861"/>
                    </a:lnTo>
                    <a:cubicBezTo>
                      <a:pt x="0" y="20980"/>
                      <a:pt x="20980" y="0"/>
                      <a:pt x="46861" y="0"/>
                    </a:cubicBezTo>
                    <a:close/>
                  </a:path>
                </a:pathLst>
              </a:custGeom>
              <a:solidFill>
                <a:srgbClr val="000000"/>
              </a:solidFill>
            </p:spPr>
          </p:sp>
          <p:sp>
            <p:nvSpPr>
              <p:cNvPr name="TextBox 9" id="9"/>
              <p:cNvSpPr txBox="true"/>
              <p:nvPr/>
            </p:nvSpPr>
            <p:spPr>
              <a:xfrm>
                <a:off x="0" y="-47625"/>
                <a:ext cx="352075" cy="141347"/>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1416859" y="106542"/>
              <a:ext cx="261383" cy="26138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3433"/>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sp>
        <p:nvSpPr>
          <p:cNvPr name="Freeform 13" id="13"/>
          <p:cNvSpPr/>
          <p:nvPr/>
        </p:nvSpPr>
        <p:spPr>
          <a:xfrm flipH="false" flipV="false" rot="0">
            <a:off x="14684088" y="8785860"/>
            <a:ext cx="1561786" cy="472440"/>
          </a:xfrm>
          <a:custGeom>
            <a:avLst/>
            <a:gdLst/>
            <a:ahLst/>
            <a:cxnLst/>
            <a:rect r="r" b="b" t="t" l="l"/>
            <a:pathLst>
              <a:path h="472440" w="1561786">
                <a:moveTo>
                  <a:pt x="0" y="0"/>
                </a:moveTo>
                <a:lnTo>
                  <a:pt x="1561786" y="0"/>
                </a:lnTo>
                <a:lnTo>
                  <a:pt x="1561786" y="472440"/>
                </a:lnTo>
                <a:lnTo>
                  <a:pt x="0" y="472440"/>
                </a:lnTo>
                <a:lnTo>
                  <a:pt x="0" y="0"/>
                </a:lnTo>
                <a:close/>
              </a:path>
            </a:pathLst>
          </a:custGeom>
          <a:blipFill>
            <a:blip r:embed="rId4"/>
            <a:stretch>
              <a:fillRect l="0" t="0" r="0" b="0"/>
            </a:stretch>
          </a:blipFill>
        </p:spPr>
      </p:sp>
      <p:sp>
        <p:nvSpPr>
          <p:cNvPr name="Freeform 14" id="14"/>
          <p:cNvSpPr/>
          <p:nvPr/>
        </p:nvSpPr>
        <p:spPr>
          <a:xfrm flipH="false" flipV="false" rot="0">
            <a:off x="16576768" y="8785860"/>
            <a:ext cx="682532" cy="472440"/>
          </a:xfrm>
          <a:custGeom>
            <a:avLst/>
            <a:gdLst/>
            <a:ahLst/>
            <a:cxnLst/>
            <a:rect r="r" b="b" t="t" l="l"/>
            <a:pathLst>
              <a:path h="472440" w="682532">
                <a:moveTo>
                  <a:pt x="0" y="0"/>
                </a:moveTo>
                <a:lnTo>
                  <a:pt x="682532" y="0"/>
                </a:lnTo>
                <a:lnTo>
                  <a:pt x="682532" y="472440"/>
                </a:lnTo>
                <a:lnTo>
                  <a:pt x="0" y="472440"/>
                </a:lnTo>
                <a:lnTo>
                  <a:pt x="0" y="0"/>
                </a:lnTo>
                <a:close/>
              </a:path>
            </a:pathLst>
          </a:custGeom>
          <a:blipFill>
            <a:blip r:embed="rId5"/>
            <a:stretch>
              <a:fillRect l="0" t="0" r="0" b="0"/>
            </a:stretch>
          </a:blipFill>
        </p:spPr>
      </p:sp>
      <p:sp>
        <p:nvSpPr>
          <p:cNvPr name="TextBox 15" id="15"/>
          <p:cNvSpPr txBox="true"/>
          <p:nvPr/>
        </p:nvSpPr>
        <p:spPr>
          <a:xfrm rot="0">
            <a:off x="1843629" y="2506796"/>
            <a:ext cx="14600741" cy="1914526"/>
          </a:xfrm>
          <a:prstGeom prst="rect">
            <a:avLst/>
          </a:prstGeom>
        </p:spPr>
        <p:txBody>
          <a:bodyPr anchor="t" rtlCol="false" tIns="0" lIns="0" bIns="0" rIns="0">
            <a:spAutoFit/>
          </a:bodyPr>
          <a:lstStyle/>
          <a:p>
            <a:pPr algn="ctr">
              <a:lnSpc>
                <a:spcPts val="7200"/>
              </a:lnSpc>
            </a:pPr>
            <a:r>
              <a:rPr lang="en-US" b="true" sz="8000" spc="-160">
                <a:solidFill>
                  <a:srgbClr val="000000"/>
                </a:solidFill>
                <a:latin typeface="Proxima Nova Bold"/>
                <a:ea typeface="Proxima Nova Bold"/>
                <a:cs typeface="Proxima Nova Bold"/>
                <a:sym typeface="Proxima Nova Bold"/>
              </a:rPr>
              <a:t>Análisis de Sentimientos y Minería de Opiniones</a:t>
            </a:r>
          </a:p>
        </p:txBody>
      </p:sp>
      <p:sp>
        <p:nvSpPr>
          <p:cNvPr name="TextBox 16" id="16"/>
          <p:cNvSpPr txBox="true"/>
          <p:nvPr/>
        </p:nvSpPr>
        <p:spPr>
          <a:xfrm rot="0">
            <a:off x="1028700" y="8918575"/>
            <a:ext cx="4321082" cy="339725"/>
          </a:xfrm>
          <a:prstGeom prst="rect">
            <a:avLst/>
          </a:prstGeom>
        </p:spPr>
        <p:txBody>
          <a:bodyPr anchor="t" rtlCol="false" tIns="0" lIns="0" bIns="0" rIns="0">
            <a:spAutoFit/>
          </a:bodyPr>
          <a:lstStyle/>
          <a:p>
            <a:pPr algn="l">
              <a:lnSpc>
                <a:spcPts val="2799"/>
              </a:lnSpc>
            </a:pPr>
            <a:r>
              <a:rPr lang="en-US" sz="1999">
                <a:solidFill>
                  <a:srgbClr val="000000"/>
                </a:solidFill>
                <a:latin typeface="Proxima Nova"/>
                <a:ea typeface="Proxima Nova"/>
                <a:cs typeface="Proxima Nova"/>
                <a:sym typeface="Proxima Nova"/>
              </a:rPr>
              <a:t>25/02/2025</a:t>
            </a:r>
          </a:p>
        </p:txBody>
      </p:sp>
      <p:sp>
        <p:nvSpPr>
          <p:cNvPr name="TextBox 17" id="17"/>
          <p:cNvSpPr txBox="true"/>
          <p:nvPr/>
        </p:nvSpPr>
        <p:spPr>
          <a:xfrm rot="0">
            <a:off x="1028700" y="8567420"/>
            <a:ext cx="4321082" cy="389255"/>
          </a:xfrm>
          <a:prstGeom prst="rect">
            <a:avLst/>
          </a:prstGeom>
        </p:spPr>
        <p:txBody>
          <a:bodyPr anchor="t" rtlCol="false" tIns="0" lIns="0" bIns="0" rIns="0">
            <a:spAutoFit/>
          </a:bodyPr>
          <a:lstStyle/>
          <a:p>
            <a:pPr algn="l">
              <a:lnSpc>
                <a:spcPts val="3219"/>
              </a:lnSpc>
            </a:pPr>
            <a:r>
              <a:rPr lang="en-US" sz="2299" b="true">
                <a:solidFill>
                  <a:srgbClr val="000000"/>
                </a:solidFill>
                <a:latin typeface="Proxima Nova Bold"/>
                <a:ea typeface="Proxima Nova Bold"/>
                <a:cs typeface="Proxima Nova Bold"/>
                <a:sym typeface="Proxima Nova Bold"/>
              </a:rPr>
              <a:t>Sergio Cuenca Núñez</a:t>
            </a:r>
          </a:p>
        </p:txBody>
      </p:sp>
      <p:sp>
        <p:nvSpPr>
          <p:cNvPr name="TextBox 18" id="18"/>
          <p:cNvSpPr txBox="true"/>
          <p:nvPr/>
        </p:nvSpPr>
        <p:spPr>
          <a:xfrm rot="0">
            <a:off x="7055927" y="4383222"/>
            <a:ext cx="4176146" cy="323215"/>
          </a:xfrm>
          <a:prstGeom prst="rect">
            <a:avLst/>
          </a:prstGeom>
        </p:spPr>
        <p:txBody>
          <a:bodyPr anchor="t" rtlCol="false" tIns="0" lIns="0" bIns="0" rIns="0">
            <a:spAutoFit/>
          </a:bodyPr>
          <a:lstStyle/>
          <a:p>
            <a:pPr algn="ctr">
              <a:lnSpc>
                <a:spcPts val="2660"/>
              </a:lnSpc>
            </a:pPr>
            <a:r>
              <a:rPr lang="en-US" b="true" sz="1900">
                <a:solidFill>
                  <a:srgbClr val="000000"/>
                </a:solidFill>
                <a:latin typeface="Proxima Nova Bold"/>
                <a:ea typeface="Proxima Nova Bold"/>
                <a:cs typeface="Proxima Nova Bold"/>
                <a:sym typeface="Proxima Nova Bold"/>
              </a:rPr>
              <a:t>ANALÍTICA SOCIAL Y DE LA WEB</a:t>
            </a:r>
          </a:p>
        </p:txBody>
      </p:sp>
      <p:sp>
        <p:nvSpPr>
          <p:cNvPr name="TextBox 19" id="19"/>
          <p:cNvSpPr txBox="true"/>
          <p:nvPr/>
        </p:nvSpPr>
        <p:spPr>
          <a:xfrm rot="0">
            <a:off x="13452260" y="8064182"/>
            <a:ext cx="3807040" cy="701675"/>
          </a:xfrm>
          <a:prstGeom prst="rect">
            <a:avLst/>
          </a:prstGeom>
        </p:spPr>
        <p:txBody>
          <a:bodyPr anchor="t" rtlCol="false" tIns="0" lIns="0" bIns="0" rIns="0">
            <a:spAutoFit/>
          </a:bodyPr>
          <a:lstStyle/>
          <a:p>
            <a:pPr algn="r">
              <a:lnSpc>
                <a:spcPts val="2800"/>
              </a:lnSpc>
            </a:pPr>
            <a:r>
              <a:rPr lang="en-US" sz="2000">
                <a:solidFill>
                  <a:srgbClr val="000000"/>
                </a:solidFill>
                <a:latin typeface="Proxima Nova"/>
                <a:ea typeface="Proxima Nova"/>
                <a:cs typeface="Proxima Nova"/>
                <a:sym typeface="Proxima Nova"/>
              </a:rPr>
              <a:t>Con reseñas y opiniones extraídas de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485775" y="485775"/>
            <a:ext cx="17316450" cy="9315450"/>
          </a:xfrm>
          <a:prstGeom prst="rect">
            <a:avLst/>
          </a:prstGeom>
          <a:solidFill>
            <a:srgbClr val="EBEBEB"/>
          </a:solidFill>
        </p:spPr>
      </p:sp>
      <p:sp>
        <p:nvSpPr>
          <p:cNvPr name="TextBox 3" id="3"/>
          <p:cNvSpPr txBox="true"/>
          <p:nvPr/>
        </p:nvSpPr>
        <p:spPr>
          <a:xfrm rot="0">
            <a:off x="6902124" y="3211164"/>
            <a:ext cx="10357176" cy="377190"/>
          </a:xfrm>
          <a:prstGeom prst="rect">
            <a:avLst/>
          </a:prstGeom>
        </p:spPr>
        <p:txBody>
          <a:bodyPr anchor="t" rtlCol="false" tIns="0" lIns="0" bIns="0" rIns="0">
            <a:spAutoFit/>
          </a:bodyPr>
          <a:lstStyle/>
          <a:p>
            <a:pPr algn="r" marL="0" indent="0" lvl="0">
              <a:lnSpc>
                <a:spcPts val="3150"/>
              </a:lnSpc>
              <a:spcBef>
                <a:spcPct val="0"/>
              </a:spcBef>
            </a:pPr>
            <a:r>
              <a:rPr lang="en-US" sz="2100" spc="-21">
                <a:solidFill>
                  <a:srgbClr val="000000"/>
                </a:solidFill>
                <a:latin typeface="Proxima Nova"/>
                <a:ea typeface="Proxima Nova"/>
                <a:cs typeface="Proxima Nova"/>
                <a:sym typeface="Proxima Nova"/>
              </a:rPr>
              <a:t>El usuario expresa su descontento con el producto, dadas sus características desfasadas.</a:t>
            </a:r>
          </a:p>
        </p:txBody>
      </p:sp>
      <p:sp>
        <p:nvSpPr>
          <p:cNvPr name="TextBox 4" id="4"/>
          <p:cNvSpPr txBox="true"/>
          <p:nvPr/>
        </p:nvSpPr>
        <p:spPr>
          <a:xfrm rot="0">
            <a:off x="8391315" y="2477762"/>
            <a:ext cx="7810286" cy="727710"/>
          </a:xfrm>
          <a:prstGeom prst="rect">
            <a:avLst/>
          </a:prstGeom>
        </p:spPr>
        <p:txBody>
          <a:bodyPr anchor="t" rtlCol="false" tIns="0" lIns="0" bIns="0" rIns="0">
            <a:spAutoFit/>
          </a:bodyPr>
          <a:lstStyle/>
          <a:p>
            <a:pPr algn="r">
              <a:lnSpc>
                <a:spcPts val="2940"/>
              </a:lnSpc>
            </a:pPr>
            <a:r>
              <a:rPr lang="en-US" b="true" sz="2100">
                <a:solidFill>
                  <a:srgbClr val="000000"/>
                </a:solidFill>
                <a:latin typeface="Proxima Nova Bold"/>
                <a:ea typeface="Proxima Nova Bold"/>
                <a:cs typeface="Proxima Nova Bold"/>
                <a:sym typeface="Proxima Nova Bold"/>
              </a:rPr>
              <a:t>(Apple iPhone 16e, Valoración del producto, -2, </a:t>
            </a:r>
            <a:r>
              <a:rPr lang="en-US" b="true" sz="2100" i="true">
                <a:solidFill>
                  <a:srgbClr val="000000"/>
                </a:solidFill>
                <a:latin typeface="Proxima Nova Bold Italics"/>
                <a:ea typeface="Proxima Nova Bold Italics"/>
                <a:cs typeface="Proxima Nova Bold Italics"/>
                <a:sym typeface="Proxima Nova Bold Italics"/>
              </a:rPr>
              <a:t>@HardikUmretiyaVlogs</a:t>
            </a:r>
            <a:r>
              <a:rPr lang="en-US" b="true" sz="2100">
                <a:solidFill>
                  <a:srgbClr val="000000"/>
                </a:solidFill>
                <a:latin typeface="Proxima Nova Bold"/>
                <a:ea typeface="Proxima Nova Bold"/>
                <a:cs typeface="Proxima Nova Bold"/>
                <a:sym typeface="Proxima Nova Bold"/>
              </a:rPr>
              <a:t>, 27/02/2025)</a:t>
            </a:r>
          </a:p>
        </p:txBody>
      </p:sp>
      <p:sp>
        <p:nvSpPr>
          <p:cNvPr name="TextBox 5" id="5"/>
          <p:cNvSpPr txBox="true"/>
          <p:nvPr/>
        </p:nvSpPr>
        <p:spPr>
          <a:xfrm rot="0">
            <a:off x="7390646" y="4446553"/>
            <a:ext cx="9868654" cy="777240"/>
          </a:xfrm>
          <a:prstGeom prst="rect">
            <a:avLst/>
          </a:prstGeom>
        </p:spPr>
        <p:txBody>
          <a:bodyPr anchor="t" rtlCol="false" tIns="0" lIns="0" bIns="0" rIns="0">
            <a:spAutoFit/>
          </a:bodyPr>
          <a:lstStyle/>
          <a:p>
            <a:pPr algn="r" marL="0" indent="0" lvl="0">
              <a:lnSpc>
                <a:spcPts val="3150"/>
              </a:lnSpc>
              <a:spcBef>
                <a:spcPct val="0"/>
              </a:spcBef>
            </a:pPr>
            <a:r>
              <a:rPr lang="en-US" sz="2100" spc="-21">
                <a:solidFill>
                  <a:srgbClr val="000000"/>
                </a:solidFill>
                <a:latin typeface="Proxima Nova"/>
                <a:ea typeface="Proxima Nova"/>
                <a:cs typeface="Proxima Nova"/>
                <a:sym typeface="Proxima Nova"/>
              </a:rPr>
              <a:t>Este usuario expresa que es el principal objetivo del teléfono dado que solo lo utiliza  para tareas básicas. Le dijeron que no tenía el MagSage, pero no sabía ni que era.</a:t>
            </a:r>
          </a:p>
        </p:txBody>
      </p:sp>
      <p:sp>
        <p:nvSpPr>
          <p:cNvPr name="TextBox 6" id="6"/>
          <p:cNvSpPr txBox="true"/>
          <p:nvPr/>
        </p:nvSpPr>
        <p:spPr>
          <a:xfrm rot="0">
            <a:off x="8391315" y="3713151"/>
            <a:ext cx="7810286" cy="727710"/>
          </a:xfrm>
          <a:prstGeom prst="rect">
            <a:avLst/>
          </a:prstGeom>
        </p:spPr>
        <p:txBody>
          <a:bodyPr anchor="t" rtlCol="false" tIns="0" lIns="0" bIns="0" rIns="0">
            <a:spAutoFit/>
          </a:bodyPr>
          <a:lstStyle/>
          <a:p>
            <a:pPr algn="r">
              <a:lnSpc>
                <a:spcPts val="2940"/>
              </a:lnSpc>
            </a:pPr>
            <a:r>
              <a:rPr lang="en-US" b="true" sz="2100">
                <a:solidFill>
                  <a:srgbClr val="000000"/>
                </a:solidFill>
                <a:latin typeface="Proxima Nova Bold"/>
                <a:ea typeface="Proxima Nova Bold"/>
                <a:cs typeface="Proxima Nova Bold"/>
                <a:sym typeface="Proxima Nova Bold"/>
              </a:rPr>
              <a:t>(Apple iPhone 16e, Valoración y funcionamiento del producto, +2, </a:t>
            </a:r>
            <a:r>
              <a:rPr lang="en-US" b="true" sz="2100" i="true">
                <a:solidFill>
                  <a:srgbClr val="000000"/>
                </a:solidFill>
                <a:latin typeface="Proxima Nova Bold Italics"/>
                <a:ea typeface="Proxima Nova Bold Italics"/>
                <a:cs typeface="Proxima Nova Bold Italics"/>
                <a:sym typeface="Proxima Nova Bold Italics"/>
              </a:rPr>
              <a:t>@dillondittemore1102</a:t>
            </a:r>
            <a:r>
              <a:rPr lang="en-US" b="true" sz="2100">
                <a:solidFill>
                  <a:srgbClr val="000000"/>
                </a:solidFill>
                <a:latin typeface="Proxima Nova Bold"/>
                <a:ea typeface="Proxima Nova Bold"/>
                <a:cs typeface="Proxima Nova Bold"/>
                <a:sym typeface="Proxima Nova Bold"/>
              </a:rPr>
              <a:t>, 01/03/2025)</a:t>
            </a:r>
          </a:p>
        </p:txBody>
      </p:sp>
      <p:sp>
        <p:nvSpPr>
          <p:cNvPr name="TextBox 7" id="7"/>
          <p:cNvSpPr txBox="true"/>
          <p:nvPr/>
        </p:nvSpPr>
        <p:spPr>
          <a:xfrm rot="0">
            <a:off x="7390646" y="1671740"/>
            <a:ext cx="9868654" cy="809625"/>
          </a:xfrm>
          <a:prstGeom prst="rect">
            <a:avLst/>
          </a:prstGeom>
        </p:spPr>
        <p:txBody>
          <a:bodyPr anchor="t" rtlCol="false" tIns="0" lIns="0" bIns="0" rIns="0">
            <a:spAutoFit/>
          </a:bodyPr>
          <a:lstStyle/>
          <a:p>
            <a:pPr algn="r" marL="0" indent="0" lvl="0">
              <a:lnSpc>
                <a:spcPts val="5850"/>
              </a:lnSpc>
              <a:spcBef>
                <a:spcPct val="0"/>
              </a:spcBef>
            </a:pPr>
            <a:r>
              <a:rPr lang="en-US" b="true" sz="6500" spc="-130">
                <a:solidFill>
                  <a:srgbClr val="000000"/>
                </a:solidFill>
                <a:latin typeface="Proxima Nova Bold"/>
                <a:ea typeface="Proxima Nova Bold"/>
                <a:cs typeface="Proxima Nova Bold"/>
                <a:sym typeface="Proxima Nova Bold"/>
              </a:rPr>
              <a:t>Análisis de Comentarios II</a:t>
            </a:r>
          </a:p>
        </p:txBody>
      </p:sp>
      <p:sp>
        <p:nvSpPr>
          <p:cNvPr name="TextBox 8" id="8"/>
          <p:cNvSpPr txBox="true"/>
          <p:nvPr/>
        </p:nvSpPr>
        <p:spPr>
          <a:xfrm rot="0">
            <a:off x="7004287" y="6077417"/>
            <a:ext cx="10255013" cy="377190"/>
          </a:xfrm>
          <a:prstGeom prst="rect">
            <a:avLst/>
          </a:prstGeom>
        </p:spPr>
        <p:txBody>
          <a:bodyPr anchor="t" rtlCol="false" tIns="0" lIns="0" bIns="0" rIns="0">
            <a:spAutoFit/>
          </a:bodyPr>
          <a:lstStyle/>
          <a:p>
            <a:pPr algn="r" marL="0" indent="0" lvl="0">
              <a:lnSpc>
                <a:spcPts val="3150"/>
              </a:lnSpc>
              <a:spcBef>
                <a:spcPct val="0"/>
              </a:spcBef>
            </a:pPr>
            <a:r>
              <a:rPr lang="en-US" sz="2100" spc="-21">
                <a:solidFill>
                  <a:srgbClr val="000000"/>
                </a:solidFill>
                <a:latin typeface="Proxima Nova"/>
                <a:ea typeface="Proxima Nova"/>
                <a:cs typeface="Proxima Nova"/>
                <a:sym typeface="Proxima Nova"/>
              </a:rPr>
              <a:t>El usuario ha actualizado desde su antigua versión SE y está emocionado por el nuevo.</a:t>
            </a:r>
          </a:p>
        </p:txBody>
      </p:sp>
      <p:sp>
        <p:nvSpPr>
          <p:cNvPr name="TextBox 9" id="9"/>
          <p:cNvSpPr txBox="true"/>
          <p:nvPr/>
        </p:nvSpPr>
        <p:spPr>
          <a:xfrm rot="0">
            <a:off x="8391315" y="5344015"/>
            <a:ext cx="7810286" cy="727710"/>
          </a:xfrm>
          <a:prstGeom prst="rect">
            <a:avLst/>
          </a:prstGeom>
        </p:spPr>
        <p:txBody>
          <a:bodyPr anchor="t" rtlCol="false" tIns="0" lIns="0" bIns="0" rIns="0">
            <a:spAutoFit/>
          </a:bodyPr>
          <a:lstStyle/>
          <a:p>
            <a:pPr algn="r">
              <a:lnSpc>
                <a:spcPts val="2940"/>
              </a:lnSpc>
            </a:pPr>
            <a:r>
              <a:rPr lang="en-US" b="true" sz="2100">
                <a:solidFill>
                  <a:srgbClr val="000000"/>
                </a:solidFill>
                <a:latin typeface="Proxima Nova Bold"/>
                <a:ea typeface="Proxima Nova Bold"/>
                <a:cs typeface="Proxima Nova Bold"/>
                <a:sym typeface="Proxima Nova Bold"/>
              </a:rPr>
              <a:t>(Apple iPhone 16e, Valoración del producto, +2, </a:t>
            </a:r>
            <a:r>
              <a:rPr lang="en-US" b="true" sz="2100" i="true">
                <a:solidFill>
                  <a:srgbClr val="000000"/>
                </a:solidFill>
                <a:latin typeface="Proxima Nova Bold Italics"/>
                <a:ea typeface="Proxima Nova Bold Italics"/>
                <a:cs typeface="Proxima Nova Bold Italics"/>
                <a:sym typeface="Proxima Nova Bold Italics"/>
              </a:rPr>
              <a:t>@Stayard</a:t>
            </a:r>
            <a:r>
              <a:rPr lang="en-US" b="true" sz="2100">
                <a:solidFill>
                  <a:srgbClr val="000000"/>
                </a:solidFill>
                <a:latin typeface="Proxima Nova Bold"/>
                <a:ea typeface="Proxima Nova Bold"/>
                <a:cs typeface="Proxima Nova Bold"/>
                <a:sym typeface="Proxima Nova Bold"/>
              </a:rPr>
              <a:t>, 01/03/2025)</a:t>
            </a:r>
          </a:p>
        </p:txBody>
      </p:sp>
      <p:sp>
        <p:nvSpPr>
          <p:cNvPr name="TextBox 10" id="10"/>
          <p:cNvSpPr txBox="true"/>
          <p:nvPr/>
        </p:nvSpPr>
        <p:spPr>
          <a:xfrm rot="0">
            <a:off x="7093447" y="7212981"/>
            <a:ext cx="10165853" cy="777240"/>
          </a:xfrm>
          <a:prstGeom prst="rect">
            <a:avLst/>
          </a:prstGeom>
        </p:spPr>
        <p:txBody>
          <a:bodyPr anchor="t" rtlCol="false" tIns="0" lIns="0" bIns="0" rIns="0">
            <a:spAutoFit/>
          </a:bodyPr>
          <a:lstStyle/>
          <a:p>
            <a:pPr algn="r" marL="0" indent="0" lvl="0">
              <a:lnSpc>
                <a:spcPts val="3150"/>
              </a:lnSpc>
              <a:spcBef>
                <a:spcPct val="0"/>
              </a:spcBef>
            </a:pPr>
            <a:r>
              <a:rPr lang="en-US" sz="2100" spc="-21">
                <a:solidFill>
                  <a:srgbClr val="000000"/>
                </a:solidFill>
                <a:latin typeface="Proxima Nova"/>
                <a:ea typeface="Proxima Nova"/>
                <a:cs typeface="Proxima Nova"/>
                <a:sym typeface="Proxima Nova"/>
              </a:rPr>
              <a:t>Este usuario se muestra contento con la nueva edición ya que tuvo el anterior SE y le gustan los teléfonos de bolsillo, haciendo este una buena opción.</a:t>
            </a:r>
          </a:p>
        </p:txBody>
      </p:sp>
      <p:sp>
        <p:nvSpPr>
          <p:cNvPr name="TextBox 11" id="11"/>
          <p:cNvSpPr txBox="true"/>
          <p:nvPr/>
        </p:nvSpPr>
        <p:spPr>
          <a:xfrm rot="0">
            <a:off x="8391315" y="6479579"/>
            <a:ext cx="7810286" cy="727710"/>
          </a:xfrm>
          <a:prstGeom prst="rect">
            <a:avLst/>
          </a:prstGeom>
        </p:spPr>
        <p:txBody>
          <a:bodyPr anchor="t" rtlCol="false" tIns="0" lIns="0" bIns="0" rIns="0">
            <a:spAutoFit/>
          </a:bodyPr>
          <a:lstStyle/>
          <a:p>
            <a:pPr algn="r">
              <a:lnSpc>
                <a:spcPts val="2940"/>
              </a:lnSpc>
            </a:pPr>
            <a:r>
              <a:rPr lang="en-US" b="true" sz="2100">
                <a:solidFill>
                  <a:srgbClr val="000000"/>
                </a:solidFill>
                <a:latin typeface="Proxima Nova Bold"/>
                <a:ea typeface="Proxima Nova Bold"/>
                <a:cs typeface="Proxima Nova Bold"/>
                <a:sym typeface="Proxima Nova Bold"/>
              </a:rPr>
              <a:t>(Apple iPhone 16e, Valoración y funcionamiento del producto, +2, </a:t>
            </a:r>
            <a:r>
              <a:rPr lang="en-US" b="true" sz="2100" i="true">
                <a:solidFill>
                  <a:srgbClr val="000000"/>
                </a:solidFill>
                <a:latin typeface="Proxima Nova Bold Italics"/>
                <a:ea typeface="Proxima Nova Bold Italics"/>
                <a:cs typeface="Proxima Nova Bold Italics"/>
                <a:sym typeface="Proxima Nova Bold Italics"/>
              </a:rPr>
              <a:t>@mizzpeach01</a:t>
            </a:r>
            <a:r>
              <a:rPr lang="en-US" b="true" sz="2100">
                <a:solidFill>
                  <a:srgbClr val="000000"/>
                </a:solidFill>
                <a:latin typeface="Proxima Nova Bold"/>
                <a:ea typeface="Proxima Nova Bold"/>
                <a:cs typeface="Proxima Nova Bold"/>
                <a:sym typeface="Proxima Nova Bold"/>
              </a:rPr>
              <a:t>, 05/03/2025)</a:t>
            </a:r>
          </a:p>
        </p:txBody>
      </p:sp>
      <p:sp>
        <p:nvSpPr>
          <p:cNvPr name="TextBox 12" id="12"/>
          <p:cNvSpPr txBox="true"/>
          <p:nvPr/>
        </p:nvSpPr>
        <p:spPr>
          <a:xfrm rot="0">
            <a:off x="7390646" y="8786694"/>
            <a:ext cx="9868654" cy="777240"/>
          </a:xfrm>
          <a:prstGeom prst="rect">
            <a:avLst/>
          </a:prstGeom>
        </p:spPr>
        <p:txBody>
          <a:bodyPr anchor="t" rtlCol="false" tIns="0" lIns="0" bIns="0" rIns="0">
            <a:spAutoFit/>
          </a:bodyPr>
          <a:lstStyle/>
          <a:p>
            <a:pPr algn="r" marL="0" indent="0" lvl="0">
              <a:lnSpc>
                <a:spcPts val="3150"/>
              </a:lnSpc>
              <a:spcBef>
                <a:spcPct val="0"/>
              </a:spcBef>
            </a:pPr>
            <a:r>
              <a:rPr lang="en-US" sz="2100" spc="-21">
                <a:solidFill>
                  <a:srgbClr val="000000"/>
                </a:solidFill>
                <a:latin typeface="Proxima Nova"/>
                <a:ea typeface="Proxima Nova"/>
                <a:cs typeface="Proxima Nova"/>
                <a:sym typeface="Proxima Nova"/>
              </a:rPr>
              <a:t>El usuario expresa que en Asia triunfan los teléfonos de gama media y que pueden ser pagados al contado, con lo que este nuevo modelo parece ser una buena opción.</a:t>
            </a:r>
          </a:p>
        </p:txBody>
      </p:sp>
      <p:sp>
        <p:nvSpPr>
          <p:cNvPr name="TextBox 13" id="13"/>
          <p:cNvSpPr txBox="true"/>
          <p:nvPr/>
        </p:nvSpPr>
        <p:spPr>
          <a:xfrm rot="0">
            <a:off x="8391315" y="8053293"/>
            <a:ext cx="7810286" cy="727710"/>
          </a:xfrm>
          <a:prstGeom prst="rect">
            <a:avLst/>
          </a:prstGeom>
        </p:spPr>
        <p:txBody>
          <a:bodyPr anchor="t" rtlCol="false" tIns="0" lIns="0" bIns="0" rIns="0">
            <a:spAutoFit/>
          </a:bodyPr>
          <a:lstStyle/>
          <a:p>
            <a:pPr algn="r">
              <a:lnSpc>
                <a:spcPts val="2940"/>
              </a:lnSpc>
            </a:pPr>
            <a:r>
              <a:rPr lang="en-US" b="true" sz="2100">
                <a:solidFill>
                  <a:srgbClr val="000000"/>
                </a:solidFill>
                <a:latin typeface="Proxima Nova Bold"/>
                <a:ea typeface="Proxima Nova Bold"/>
                <a:cs typeface="Proxima Nova Bold"/>
                <a:sym typeface="Proxima Nova Bold"/>
              </a:rPr>
              <a:t>(Apple iPhone 16e, Penetración de mercado, +0, </a:t>
            </a:r>
            <a:r>
              <a:rPr lang="en-US" b="true" sz="2100" i="true">
                <a:solidFill>
                  <a:srgbClr val="000000"/>
                </a:solidFill>
                <a:latin typeface="Proxima Nova Bold Italics"/>
                <a:ea typeface="Proxima Nova Bold Italics"/>
                <a:cs typeface="Proxima Nova Bold Italics"/>
                <a:sym typeface="Proxima Nova Bold Italics"/>
              </a:rPr>
              <a:t>@rsb1304.</a:t>
            </a:r>
            <a:r>
              <a:rPr lang="en-US" b="true" sz="2100">
                <a:solidFill>
                  <a:srgbClr val="000000"/>
                </a:solidFill>
                <a:latin typeface="Proxima Nova Bold"/>
                <a:ea typeface="Proxima Nova Bold"/>
                <a:cs typeface="Proxima Nova Bold"/>
                <a:sym typeface="Proxima Nova Bold"/>
              </a:rPr>
              <a:t>, 27/02/2025)</a:t>
            </a:r>
          </a:p>
        </p:txBody>
      </p:sp>
      <p:sp>
        <p:nvSpPr>
          <p:cNvPr name="TextBox 14" id="14"/>
          <p:cNvSpPr txBox="true"/>
          <p:nvPr/>
        </p:nvSpPr>
        <p:spPr>
          <a:xfrm rot="0">
            <a:off x="16434126" y="2376590"/>
            <a:ext cx="726222" cy="863600"/>
          </a:xfrm>
          <a:prstGeom prst="rect">
            <a:avLst/>
          </a:prstGeom>
        </p:spPr>
        <p:txBody>
          <a:bodyPr anchor="t" rtlCol="false" tIns="0" lIns="0" bIns="0" rIns="0">
            <a:spAutoFit/>
          </a:bodyPr>
          <a:lstStyle/>
          <a:p>
            <a:pPr algn="ctr">
              <a:lnSpc>
                <a:spcPts val="7000"/>
              </a:lnSpc>
            </a:pPr>
            <a:r>
              <a:rPr lang="en-US" sz="5000">
                <a:solidFill>
                  <a:srgbClr val="7252A5"/>
                </a:solidFill>
                <a:latin typeface="Proxima Nova"/>
                <a:ea typeface="Proxima Nova"/>
                <a:cs typeface="Proxima Nova"/>
                <a:sym typeface="Proxima Nova"/>
              </a:rPr>
              <a:t>01</a:t>
            </a:r>
          </a:p>
        </p:txBody>
      </p:sp>
      <p:sp>
        <p:nvSpPr>
          <p:cNvPr name="TextBox 15" id="15"/>
          <p:cNvSpPr txBox="true"/>
          <p:nvPr/>
        </p:nvSpPr>
        <p:spPr>
          <a:xfrm rot="0">
            <a:off x="16434126" y="3611979"/>
            <a:ext cx="825174" cy="863600"/>
          </a:xfrm>
          <a:prstGeom prst="rect">
            <a:avLst/>
          </a:prstGeom>
        </p:spPr>
        <p:txBody>
          <a:bodyPr anchor="t" rtlCol="false" tIns="0" lIns="0" bIns="0" rIns="0">
            <a:spAutoFit/>
          </a:bodyPr>
          <a:lstStyle/>
          <a:p>
            <a:pPr algn="ctr">
              <a:lnSpc>
                <a:spcPts val="7000"/>
              </a:lnSpc>
            </a:pPr>
            <a:r>
              <a:rPr lang="en-US" sz="5000">
                <a:solidFill>
                  <a:srgbClr val="7252A5"/>
                </a:solidFill>
                <a:latin typeface="Proxima Nova"/>
                <a:ea typeface="Proxima Nova"/>
                <a:cs typeface="Proxima Nova"/>
                <a:sym typeface="Proxima Nova"/>
              </a:rPr>
              <a:t>02</a:t>
            </a:r>
          </a:p>
        </p:txBody>
      </p:sp>
      <p:sp>
        <p:nvSpPr>
          <p:cNvPr name="TextBox 16" id="16"/>
          <p:cNvSpPr txBox="true"/>
          <p:nvPr/>
        </p:nvSpPr>
        <p:spPr>
          <a:xfrm rot="0">
            <a:off x="16434126" y="5242843"/>
            <a:ext cx="825174" cy="863600"/>
          </a:xfrm>
          <a:prstGeom prst="rect">
            <a:avLst/>
          </a:prstGeom>
        </p:spPr>
        <p:txBody>
          <a:bodyPr anchor="t" rtlCol="false" tIns="0" lIns="0" bIns="0" rIns="0">
            <a:spAutoFit/>
          </a:bodyPr>
          <a:lstStyle/>
          <a:p>
            <a:pPr algn="ctr">
              <a:lnSpc>
                <a:spcPts val="7000"/>
              </a:lnSpc>
            </a:pPr>
            <a:r>
              <a:rPr lang="en-US" sz="5000">
                <a:solidFill>
                  <a:srgbClr val="7252A5"/>
                </a:solidFill>
                <a:latin typeface="Proxima Nova"/>
                <a:ea typeface="Proxima Nova"/>
                <a:cs typeface="Proxima Nova"/>
                <a:sym typeface="Proxima Nova"/>
              </a:rPr>
              <a:t>03</a:t>
            </a:r>
          </a:p>
        </p:txBody>
      </p:sp>
      <p:sp>
        <p:nvSpPr>
          <p:cNvPr name="TextBox 17" id="17"/>
          <p:cNvSpPr txBox="true"/>
          <p:nvPr/>
        </p:nvSpPr>
        <p:spPr>
          <a:xfrm rot="0">
            <a:off x="16434126" y="6378407"/>
            <a:ext cx="825174" cy="863600"/>
          </a:xfrm>
          <a:prstGeom prst="rect">
            <a:avLst/>
          </a:prstGeom>
        </p:spPr>
        <p:txBody>
          <a:bodyPr anchor="t" rtlCol="false" tIns="0" lIns="0" bIns="0" rIns="0">
            <a:spAutoFit/>
          </a:bodyPr>
          <a:lstStyle/>
          <a:p>
            <a:pPr algn="ctr">
              <a:lnSpc>
                <a:spcPts val="7000"/>
              </a:lnSpc>
            </a:pPr>
            <a:r>
              <a:rPr lang="en-US" sz="5000">
                <a:solidFill>
                  <a:srgbClr val="7252A5"/>
                </a:solidFill>
                <a:latin typeface="Proxima Nova"/>
                <a:ea typeface="Proxima Nova"/>
                <a:cs typeface="Proxima Nova"/>
                <a:sym typeface="Proxima Nova"/>
              </a:rPr>
              <a:t>04</a:t>
            </a:r>
          </a:p>
        </p:txBody>
      </p:sp>
      <p:sp>
        <p:nvSpPr>
          <p:cNvPr name="TextBox 18" id="18"/>
          <p:cNvSpPr txBox="true"/>
          <p:nvPr/>
        </p:nvSpPr>
        <p:spPr>
          <a:xfrm rot="0">
            <a:off x="16434126" y="7952121"/>
            <a:ext cx="825174" cy="863600"/>
          </a:xfrm>
          <a:prstGeom prst="rect">
            <a:avLst/>
          </a:prstGeom>
        </p:spPr>
        <p:txBody>
          <a:bodyPr anchor="t" rtlCol="false" tIns="0" lIns="0" bIns="0" rIns="0">
            <a:spAutoFit/>
          </a:bodyPr>
          <a:lstStyle/>
          <a:p>
            <a:pPr algn="ctr">
              <a:lnSpc>
                <a:spcPts val="7000"/>
              </a:lnSpc>
            </a:pPr>
            <a:r>
              <a:rPr lang="en-US" sz="5000">
                <a:solidFill>
                  <a:srgbClr val="7252A5"/>
                </a:solidFill>
                <a:latin typeface="Proxima Nova"/>
                <a:ea typeface="Proxima Nova"/>
                <a:cs typeface="Proxima Nova"/>
                <a:sym typeface="Proxima Nova"/>
              </a:rPr>
              <a:t>05</a:t>
            </a:r>
          </a:p>
        </p:txBody>
      </p:sp>
      <p:sp>
        <p:nvSpPr>
          <p:cNvPr name="Freeform 19" id="19"/>
          <p:cNvSpPr/>
          <p:nvPr/>
        </p:nvSpPr>
        <p:spPr>
          <a:xfrm flipH="false" flipV="false" rot="0">
            <a:off x="485775" y="782728"/>
            <a:ext cx="6298753" cy="8721544"/>
          </a:xfrm>
          <a:custGeom>
            <a:avLst/>
            <a:gdLst/>
            <a:ahLst/>
            <a:cxnLst/>
            <a:rect r="r" b="b" t="t" l="l"/>
            <a:pathLst>
              <a:path h="8721544" w="6298753">
                <a:moveTo>
                  <a:pt x="0" y="0"/>
                </a:moveTo>
                <a:lnTo>
                  <a:pt x="6298753" y="0"/>
                </a:lnTo>
                <a:lnTo>
                  <a:pt x="6298753" y="8721544"/>
                </a:lnTo>
                <a:lnTo>
                  <a:pt x="0" y="8721544"/>
                </a:lnTo>
                <a:lnTo>
                  <a:pt x="0" y="0"/>
                </a:lnTo>
                <a:close/>
              </a:path>
            </a:pathLst>
          </a:custGeom>
          <a:blipFill>
            <a:blip r:embed="rId2"/>
            <a:stretch>
              <a:fillRect l="-120248" t="0" r="-6124" b="0"/>
            </a:stretch>
          </a:blipFill>
        </p:spPr>
      </p:sp>
      <p:grpSp>
        <p:nvGrpSpPr>
          <p:cNvPr name="Group 20" id="20"/>
          <p:cNvGrpSpPr/>
          <p:nvPr/>
        </p:nvGrpSpPr>
        <p:grpSpPr>
          <a:xfrm rot="0">
            <a:off x="485775" y="1131230"/>
            <a:ext cx="5256943" cy="7251691"/>
            <a:chOff x="0" y="0"/>
            <a:chExt cx="7009257" cy="9668921"/>
          </a:xfrm>
        </p:grpSpPr>
        <p:sp>
          <p:nvSpPr>
            <p:cNvPr name="Freeform 21" id="21"/>
            <p:cNvSpPr/>
            <p:nvPr/>
          </p:nvSpPr>
          <p:spPr>
            <a:xfrm flipH="false" flipV="false" rot="0">
              <a:off x="0" y="1184615"/>
              <a:ext cx="7009257" cy="2442564"/>
            </a:xfrm>
            <a:custGeom>
              <a:avLst/>
              <a:gdLst/>
              <a:ahLst/>
              <a:cxnLst/>
              <a:rect r="r" b="b" t="t" l="l"/>
              <a:pathLst>
                <a:path h="2442564" w="7009257">
                  <a:moveTo>
                    <a:pt x="0" y="0"/>
                  </a:moveTo>
                  <a:lnTo>
                    <a:pt x="7009257" y="0"/>
                  </a:lnTo>
                  <a:lnTo>
                    <a:pt x="7009257" y="2442563"/>
                  </a:lnTo>
                  <a:lnTo>
                    <a:pt x="0" y="2442563"/>
                  </a:lnTo>
                  <a:lnTo>
                    <a:pt x="0" y="0"/>
                  </a:lnTo>
                  <a:close/>
                </a:path>
              </a:pathLst>
            </a:custGeom>
            <a:blipFill>
              <a:blip r:embed="rId3"/>
              <a:stretch>
                <a:fillRect l="0" t="0" r="0" b="-16220"/>
              </a:stretch>
            </a:blipFill>
          </p:spPr>
        </p:sp>
        <p:sp>
          <p:nvSpPr>
            <p:cNvPr name="Freeform 22" id="22"/>
            <p:cNvSpPr/>
            <p:nvPr/>
          </p:nvSpPr>
          <p:spPr>
            <a:xfrm flipH="false" flipV="false" rot="0">
              <a:off x="0" y="3627178"/>
              <a:ext cx="7009257" cy="1537910"/>
            </a:xfrm>
            <a:custGeom>
              <a:avLst/>
              <a:gdLst/>
              <a:ahLst/>
              <a:cxnLst/>
              <a:rect r="r" b="b" t="t" l="l"/>
              <a:pathLst>
                <a:path h="1537910" w="7009257">
                  <a:moveTo>
                    <a:pt x="0" y="0"/>
                  </a:moveTo>
                  <a:lnTo>
                    <a:pt x="7009257" y="0"/>
                  </a:lnTo>
                  <a:lnTo>
                    <a:pt x="7009257" y="1537911"/>
                  </a:lnTo>
                  <a:lnTo>
                    <a:pt x="0" y="1537911"/>
                  </a:lnTo>
                  <a:lnTo>
                    <a:pt x="0" y="0"/>
                  </a:lnTo>
                  <a:close/>
                </a:path>
              </a:pathLst>
            </a:custGeom>
            <a:blipFill>
              <a:blip r:embed="rId4"/>
              <a:stretch>
                <a:fillRect l="0" t="-8110" r="0" b="-8110"/>
              </a:stretch>
            </a:blipFill>
          </p:spPr>
        </p:sp>
        <p:sp>
          <p:nvSpPr>
            <p:cNvPr name="Freeform 23" id="23"/>
            <p:cNvSpPr/>
            <p:nvPr/>
          </p:nvSpPr>
          <p:spPr>
            <a:xfrm flipH="false" flipV="false" rot="0">
              <a:off x="0" y="5165089"/>
              <a:ext cx="7009257" cy="2284249"/>
            </a:xfrm>
            <a:custGeom>
              <a:avLst/>
              <a:gdLst/>
              <a:ahLst/>
              <a:cxnLst/>
              <a:rect r="r" b="b" t="t" l="l"/>
              <a:pathLst>
                <a:path h="2284249" w="7009257">
                  <a:moveTo>
                    <a:pt x="0" y="0"/>
                  </a:moveTo>
                  <a:lnTo>
                    <a:pt x="7009257" y="0"/>
                  </a:lnTo>
                  <a:lnTo>
                    <a:pt x="7009257" y="2284249"/>
                  </a:lnTo>
                  <a:lnTo>
                    <a:pt x="0" y="2284249"/>
                  </a:lnTo>
                  <a:lnTo>
                    <a:pt x="0" y="0"/>
                  </a:lnTo>
                  <a:close/>
                </a:path>
              </a:pathLst>
            </a:custGeom>
            <a:blipFill>
              <a:blip r:embed="rId5"/>
              <a:stretch>
                <a:fillRect l="0" t="-708" r="0" b="-15511"/>
              </a:stretch>
            </a:blipFill>
          </p:spPr>
        </p:sp>
        <p:sp>
          <p:nvSpPr>
            <p:cNvPr name="Freeform 24" id="24"/>
            <p:cNvSpPr/>
            <p:nvPr/>
          </p:nvSpPr>
          <p:spPr>
            <a:xfrm flipH="false" flipV="false" rot="0">
              <a:off x="0" y="7429905"/>
              <a:ext cx="7009257" cy="2239017"/>
            </a:xfrm>
            <a:custGeom>
              <a:avLst/>
              <a:gdLst/>
              <a:ahLst/>
              <a:cxnLst/>
              <a:rect r="r" b="b" t="t" l="l"/>
              <a:pathLst>
                <a:path h="2239017" w="7009257">
                  <a:moveTo>
                    <a:pt x="0" y="0"/>
                  </a:moveTo>
                  <a:lnTo>
                    <a:pt x="7009257" y="0"/>
                  </a:lnTo>
                  <a:lnTo>
                    <a:pt x="7009257" y="2239016"/>
                  </a:lnTo>
                  <a:lnTo>
                    <a:pt x="0" y="2239016"/>
                  </a:lnTo>
                  <a:lnTo>
                    <a:pt x="0" y="0"/>
                  </a:lnTo>
                  <a:close/>
                </a:path>
              </a:pathLst>
            </a:custGeom>
            <a:blipFill>
              <a:blip r:embed="rId6"/>
              <a:stretch>
                <a:fillRect l="0" t="0" r="0" b="-16220"/>
              </a:stretch>
            </a:blipFill>
          </p:spPr>
        </p:sp>
        <p:sp>
          <p:nvSpPr>
            <p:cNvPr name="Freeform 25" id="25"/>
            <p:cNvSpPr/>
            <p:nvPr/>
          </p:nvSpPr>
          <p:spPr>
            <a:xfrm flipH="false" flipV="false" rot="0">
              <a:off x="0" y="0"/>
              <a:ext cx="7009257" cy="1198665"/>
            </a:xfrm>
            <a:custGeom>
              <a:avLst/>
              <a:gdLst/>
              <a:ahLst/>
              <a:cxnLst/>
              <a:rect r="r" b="b" t="t" l="l"/>
              <a:pathLst>
                <a:path h="1198665" w="7009257">
                  <a:moveTo>
                    <a:pt x="0" y="0"/>
                  </a:moveTo>
                  <a:lnTo>
                    <a:pt x="7009257" y="0"/>
                  </a:lnTo>
                  <a:lnTo>
                    <a:pt x="7009257" y="1198665"/>
                  </a:lnTo>
                  <a:lnTo>
                    <a:pt x="0" y="1198665"/>
                  </a:lnTo>
                  <a:lnTo>
                    <a:pt x="0" y="0"/>
                  </a:lnTo>
                  <a:close/>
                </a:path>
              </a:pathLst>
            </a:custGeom>
            <a:blipFill>
              <a:blip r:embed="rId7"/>
              <a:stretch>
                <a:fillRect l="0" t="-8110" r="0" b="-8110"/>
              </a:stretch>
            </a:blipFill>
          </p:spPr>
        </p:sp>
      </p:grpSp>
      <p:sp>
        <p:nvSpPr>
          <p:cNvPr name="Freeform 26" id="26"/>
          <p:cNvSpPr/>
          <p:nvPr/>
        </p:nvSpPr>
        <p:spPr>
          <a:xfrm flipH="false" flipV="false" rot="0">
            <a:off x="4689400" y="6734849"/>
            <a:ext cx="682532" cy="472440"/>
          </a:xfrm>
          <a:custGeom>
            <a:avLst/>
            <a:gdLst/>
            <a:ahLst/>
            <a:cxnLst/>
            <a:rect r="r" b="b" t="t" l="l"/>
            <a:pathLst>
              <a:path h="472440" w="682532">
                <a:moveTo>
                  <a:pt x="0" y="0"/>
                </a:moveTo>
                <a:lnTo>
                  <a:pt x="682532" y="0"/>
                </a:lnTo>
                <a:lnTo>
                  <a:pt x="682532" y="472440"/>
                </a:lnTo>
                <a:lnTo>
                  <a:pt x="0" y="472440"/>
                </a:lnTo>
                <a:lnTo>
                  <a:pt x="0" y="0"/>
                </a:lnTo>
                <a:close/>
              </a:path>
            </a:pathLst>
          </a:custGeom>
          <a:blipFill>
            <a:blip r:embed="rId8"/>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485775" y="485775"/>
            <a:ext cx="17316450" cy="9315450"/>
          </a:xfrm>
          <a:prstGeom prst="rect">
            <a:avLst/>
          </a:prstGeom>
          <a:solidFill>
            <a:srgbClr val="EBEBEB"/>
          </a:solidFill>
        </p:spPr>
      </p:sp>
      <p:sp>
        <p:nvSpPr>
          <p:cNvPr name="Freeform 3" id="3"/>
          <p:cNvSpPr/>
          <p:nvPr/>
        </p:nvSpPr>
        <p:spPr>
          <a:xfrm flipH="false" flipV="false" rot="0">
            <a:off x="11785558" y="6919891"/>
            <a:ext cx="1406011" cy="328350"/>
          </a:xfrm>
          <a:custGeom>
            <a:avLst/>
            <a:gdLst/>
            <a:ahLst/>
            <a:cxnLst/>
            <a:rect r="r" b="b" t="t" l="l"/>
            <a:pathLst>
              <a:path h="328350" w="1406011">
                <a:moveTo>
                  <a:pt x="0" y="0"/>
                </a:moveTo>
                <a:lnTo>
                  <a:pt x="1406011" y="0"/>
                </a:lnTo>
                <a:lnTo>
                  <a:pt x="1406011" y="328350"/>
                </a:lnTo>
                <a:lnTo>
                  <a:pt x="0" y="328350"/>
                </a:lnTo>
                <a:lnTo>
                  <a:pt x="0" y="0"/>
                </a:lnTo>
                <a:close/>
              </a:path>
            </a:pathLst>
          </a:custGeom>
          <a:blipFill>
            <a:blip r:embed="rId2"/>
            <a:stretch>
              <a:fillRect l="0" t="0" r="0" b="0"/>
            </a:stretch>
          </a:blipFill>
        </p:spPr>
      </p:sp>
      <p:sp>
        <p:nvSpPr>
          <p:cNvPr name="TextBox 4" id="4"/>
          <p:cNvSpPr txBox="true"/>
          <p:nvPr/>
        </p:nvSpPr>
        <p:spPr>
          <a:xfrm rot="0">
            <a:off x="8921476" y="5868993"/>
            <a:ext cx="8146465" cy="1035050"/>
          </a:xfrm>
          <a:prstGeom prst="rect">
            <a:avLst/>
          </a:prstGeom>
        </p:spPr>
        <p:txBody>
          <a:bodyPr anchor="t" rtlCol="false" tIns="0" lIns="0" bIns="0" rIns="0">
            <a:spAutoFit/>
          </a:bodyPr>
          <a:lstStyle/>
          <a:p>
            <a:pPr algn="r" marL="0" indent="0" lvl="0">
              <a:lnSpc>
                <a:spcPts val="3999"/>
              </a:lnSpc>
              <a:spcBef>
                <a:spcPct val="0"/>
              </a:spcBef>
            </a:pPr>
            <a:r>
              <a:rPr lang="en-US" b="true" sz="3999" spc="-79">
                <a:solidFill>
                  <a:srgbClr val="000000"/>
                </a:solidFill>
                <a:latin typeface="Proxima Nova Bold"/>
                <a:ea typeface="Proxima Nova Bold"/>
                <a:cs typeface="Proxima Nova Bold"/>
                <a:sym typeface="Proxima Nova Bold"/>
              </a:rPr>
              <a:t>Apple iPhone 15 Pro (128 GB) - Titanio Blanco (Reacondicionado) </a:t>
            </a:r>
          </a:p>
        </p:txBody>
      </p:sp>
      <p:sp>
        <p:nvSpPr>
          <p:cNvPr name="TextBox 5" id="5"/>
          <p:cNvSpPr txBox="true"/>
          <p:nvPr/>
        </p:nvSpPr>
        <p:spPr>
          <a:xfrm rot="0">
            <a:off x="13191569" y="6884993"/>
            <a:ext cx="3876372" cy="379095"/>
          </a:xfrm>
          <a:prstGeom prst="rect">
            <a:avLst/>
          </a:prstGeom>
        </p:spPr>
        <p:txBody>
          <a:bodyPr anchor="t" rtlCol="false" tIns="0" lIns="0" bIns="0" rIns="0">
            <a:spAutoFit/>
          </a:bodyPr>
          <a:lstStyle/>
          <a:p>
            <a:pPr algn="r" marL="0" indent="0" lvl="0">
              <a:lnSpc>
                <a:spcPts val="3119"/>
              </a:lnSpc>
              <a:spcBef>
                <a:spcPct val="0"/>
              </a:spcBef>
            </a:pPr>
            <a:r>
              <a:rPr lang="en-US" b="true" sz="2399">
                <a:solidFill>
                  <a:srgbClr val="000000"/>
                </a:solidFill>
                <a:latin typeface="Proxima Nova Bold"/>
                <a:ea typeface="Proxima Nova Bold"/>
                <a:cs typeface="Proxima Nova Bold"/>
                <a:sym typeface="Proxima Nova Bold"/>
              </a:rPr>
              <a:t>3,8 de 5    </a:t>
            </a:r>
            <a:r>
              <a:rPr lang="en-US" b="true" sz="2399">
                <a:solidFill>
                  <a:srgbClr val="7252A5"/>
                </a:solidFill>
                <a:latin typeface="Proxima Nova Bold"/>
                <a:ea typeface="Proxima Nova Bold"/>
                <a:cs typeface="Proxima Nova Bold"/>
                <a:sym typeface="Proxima Nova Bold"/>
              </a:rPr>
              <a:t>308 valoraciones</a:t>
            </a:r>
          </a:p>
        </p:txBody>
      </p:sp>
      <p:sp>
        <p:nvSpPr>
          <p:cNvPr name="TextBox 6" id="6"/>
          <p:cNvSpPr txBox="true"/>
          <p:nvPr/>
        </p:nvSpPr>
        <p:spPr>
          <a:xfrm rot="0">
            <a:off x="8268208" y="3357874"/>
            <a:ext cx="8799733" cy="809625"/>
          </a:xfrm>
          <a:prstGeom prst="rect">
            <a:avLst/>
          </a:prstGeom>
        </p:spPr>
        <p:txBody>
          <a:bodyPr anchor="t" rtlCol="false" tIns="0" lIns="0" bIns="0" rIns="0">
            <a:spAutoFit/>
          </a:bodyPr>
          <a:lstStyle/>
          <a:p>
            <a:pPr algn="l" marL="0" indent="0" lvl="0">
              <a:lnSpc>
                <a:spcPts val="5850"/>
              </a:lnSpc>
              <a:spcBef>
                <a:spcPct val="0"/>
              </a:spcBef>
            </a:pPr>
            <a:r>
              <a:rPr lang="en-US" b="true" sz="6500" spc="-130">
                <a:solidFill>
                  <a:srgbClr val="000000"/>
                </a:solidFill>
                <a:latin typeface="Proxima Nova Bold"/>
                <a:ea typeface="Proxima Nova Bold"/>
                <a:cs typeface="Proxima Nova Bold"/>
                <a:sym typeface="Proxima Nova Bold"/>
              </a:rPr>
              <a:t>Producto Elegido</a:t>
            </a:r>
          </a:p>
        </p:txBody>
      </p:sp>
      <p:sp>
        <p:nvSpPr>
          <p:cNvPr name="TextBox 7" id="7"/>
          <p:cNvSpPr txBox="true"/>
          <p:nvPr/>
        </p:nvSpPr>
        <p:spPr>
          <a:xfrm rot="0">
            <a:off x="8315833" y="2975287"/>
            <a:ext cx="8752108" cy="349250"/>
          </a:xfrm>
          <a:prstGeom prst="rect">
            <a:avLst/>
          </a:prstGeom>
        </p:spPr>
        <p:txBody>
          <a:bodyPr anchor="t" rtlCol="false" tIns="0" lIns="0" bIns="0" rIns="0">
            <a:spAutoFit/>
          </a:bodyPr>
          <a:lstStyle/>
          <a:p>
            <a:pPr algn="l" marL="0" indent="0" lvl="0">
              <a:lnSpc>
                <a:spcPts val="2800"/>
              </a:lnSpc>
              <a:spcBef>
                <a:spcPct val="0"/>
              </a:spcBef>
            </a:pPr>
            <a:r>
              <a:rPr lang="en-US" b="true" sz="2000">
                <a:solidFill>
                  <a:srgbClr val="7252A5"/>
                </a:solidFill>
                <a:latin typeface="Proxima Nova Bold"/>
                <a:ea typeface="Proxima Nova Bold"/>
                <a:cs typeface="Proxima Nova Bold"/>
                <a:sym typeface="Proxima Nova Bold"/>
              </a:rPr>
              <a:t>Ejercicio 1 - Productos en Amazon</a:t>
            </a:r>
          </a:p>
        </p:txBody>
      </p:sp>
      <p:sp>
        <p:nvSpPr>
          <p:cNvPr name="Freeform 8" id="8"/>
          <p:cNvSpPr/>
          <p:nvPr/>
        </p:nvSpPr>
        <p:spPr>
          <a:xfrm flipH="false" flipV="false" rot="0">
            <a:off x="1220059" y="1555757"/>
            <a:ext cx="6075189" cy="7175485"/>
          </a:xfrm>
          <a:custGeom>
            <a:avLst/>
            <a:gdLst/>
            <a:ahLst/>
            <a:cxnLst/>
            <a:rect r="r" b="b" t="t" l="l"/>
            <a:pathLst>
              <a:path h="7175485" w="6075189">
                <a:moveTo>
                  <a:pt x="0" y="0"/>
                </a:moveTo>
                <a:lnTo>
                  <a:pt x="6075189" y="0"/>
                </a:lnTo>
                <a:lnTo>
                  <a:pt x="6075189" y="7175486"/>
                </a:lnTo>
                <a:lnTo>
                  <a:pt x="0" y="7175486"/>
                </a:lnTo>
                <a:lnTo>
                  <a:pt x="0" y="0"/>
                </a:lnTo>
                <a:close/>
              </a:path>
            </a:pathLst>
          </a:custGeom>
          <a:blipFill>
            <a:blip r:embed="rId3"/>
            <a:stretch>
              <a:fillRect l="-18346" t="0" r="-160856" b="-44197"/>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485775" y="485775"/>
            <a:ext cx="17316450" cy="9315450"/>
          </a:xfrm>
          <a:prstGeom prst="rect">
            <a:avLst/>
          </a:prstGeom>
          <a:solidFill>
            <a:srgbClr val="EBEBEB"/>
          </a:solidFill>
        </p:spPr>
      </p:sp>
      <p:grpSp>
        <p:nvGrpSpPr>
          <p:cNvPr name="Group 3" id="3"/>
          <p:cNvGrpSpPr/>
          <p:nvPr/>
        </p:nvGrpSpPr>
        <p:grpSpPr>
          <a:xfrm rot="0">
            <a:off x="10011105" y="2873559"/>
            <a:ext cx="7422150" cy="4539882"/>
            <a:chOff x="0" y="0"/>
            <a:chExt cx="9896200" cy="6053176"/>
          </a:xfrm>
        </p:grpSpPr>
        <p:sp>
          <p:nvSpPr>
            <p:cNvPr name="Freeform 4" id="4"/>
            <p:cNvSpPr/>
            <p:nvPr/>
          </p:nvSpPr>
          <p:spPr>
            <a:xfrm flipH="false" flipV="false" rot="0">
              <a:off x="0" y="0"/>
              <a:ext cx="9896200" cy="6053176"/>
            </a:xfrm>
            <a:custGeom>
              <a:avLst/>
              <a:gdLst/>
              <a:ahLst/>
              <a:cxnLst/>
              <a:rect r="r" b="b" t="t" l="l"/>
              <a:pathLst>
                <a:path h="6053176" w="9896200">
                  <a:moveTo>
                    <a:pt x="0" y="0"/>
                  </a:moveTo>
                  <a:lnTo>
                    <a:pt x="9896200" y="0"/>
                  </a:lnTo>
                  <a:lnTo>
                    <a:pt x="9896200" y="6053176"/>
                  </a:lnTo>
                  <a:lnTo>
                    <a:pt x="0" y="6053176"/>
                  </a:lnTo>
                  <a:lnTo>
                    <a:pt x="0" y="0"/>
                  </a:lnTo>
                  <a:close/>
                </a:path>
              </a:pathLst>
            </a:custGeom>
            <a:blipFill>
              <a:blip r:embed="rId2"/>
              <a:stretch>
                <a:fillRect l="0" t="0" r="0" b="0"/>
              </a:stretch>
            </a:blipFill>
          </p:spPr>
        </p:sp>
        <p:grpSp>
          <p:nvGrpSpPr>
            <p:cNvPr name="Group 5" id="5"/>
            <p:cNvGrpSpPr/>
            <p:nvPr/>
          </p:nvGrpSpPr>
          <p:grpSpPr>
            <a:xfrm rot="0">
              <a:off x="976039" y="152030"/>
              <a:ext cx="7922081" cy="5136981"/>
              <a:chOff x="0" y="0"/>
              <a:chExt cx="1227361" cy="795868"/>
            </a:xfrm>
          </p:grpSpPr>
          <p:sp>
            <p:nvSpPr>
              <p:cNvPr name="Freeform 6" id="6"/>
              <p:cNvSpPr/>
              <p:nvPr/>
            </p:nvSpPr>
            <p:spPr>
              <a:xfrm flipH="false" flipV="false" rot="0">
                <a:off x="0" y="0"/>
                <a:ext cx="1227361" cy="795868"/>
              </a:xfrm>
              <a:custGeom>
                <a:avLst/>
                <a:gdLst/>
                <a:ahLst/>
                <a:cxnLst/>
                <a:rect r="r" b="b" t="t" l="l"/>
                <a:pathLst>
                  <a:path h="795868" w="1227361">
                    <a:moveTo>
                      <a:pt x="10326" y="0"/>
                    </a:moveTo>
                    <a:lnTo>
                      <a:pt x="1217034" y="0"/>
                    </a:lnTo>
                    <a:cubicBezTo>
                      <a:pt x="1219773" y="0"/>
                      <a:pt x="1222400" y="1088"/>
                      <a:pt x="1224336" y="3025"/>
                    </a:cubicBezTo>
                    <a:cubicBezTo>
                      <a:pt x="1226273" y="4961"/>
                      <a:pt x="1227361" y="7588"/>
                      <a:pt x="1227361" y="10326"/>
                    </a:cubicBezTo>
                    <a:lnTo>
                      <a:pt x="1227361" y="785541"/>
                    </a:lnTo>
                    <a:cubicBezTo>
                      <a:pt x="1227361" y="788280"/>
                      <a:pt x="1226273" y="790907"/>
                      <a:pt x="1224336" y="792843"/>
                    </a:cubicBezTo>
                    <a:cubicBezTo>
                      <a:pt x="1222400" y="794780"/>
                      <a:pt x="1219773" y="795868"/>
                      <a:pt x="1217034" y="795868"/>
                    </a:cubicBezTo>
                    <a:lnTo>
                      <a:pt x="10326" y="795868"/>
                    </a:lnTo>
                    <a:cubicBezTo>
                      <a:pt x="7588" y="795868"/>
                      <a:pt x="4961" y="794780"/>
                      <a:pt x="3025" y="792843"/>
                    </a:cubicBezTo>
                    <a:cubicBezTo>
                      <a:pt x="1088" y="790907"/>
                      <a:pt x="0" y="788280"/>
                      <a:pt x="0" y="785541"/>
                    </a:cubicBezTo>
                    <a:lnTo>
                      <a:pt x="0" y="10326"/>
                    </a:lnTo>
                    <a:cubicBezTo>
                      <a:pt x="0" y="7588"/>
                      <a:pt x="1088" y="4961"/>
                      <a:pt x="3025" y="3025"/>
                    </a:cubicBezTo>
                    <a:cubicBezTo>
                      <a:pt x="4961" y="1088"/>
                      <a:pt x="7588" y="0"/>
                      <a:pt x="10326" y="0"/>
                    </a:cubicBezTo>
                    <a:close/>
                  </a:path>
                </a:pathLst>
              </a:custGeom>
              <a:blipFill>
                <a:blip r:embed="rId3"/>
                <a:stretch>
                  <a:fillRect l="0" t="-3016" r="0" b="0"/>
                </a:stretch>
              </a:blipFill>
            </p:spPr>
          </p:sp>
        </p:grpSp>
      </p:grpSp>
      <p:grpSp>
        <p:nvGrpSpPr>
          <p:cNvPr name="Group 7" id="7"/>
          <p:cNvGrpSpPr/>
          <p:nvPr/>
        </p:nvGrpSpPr>
        <p:grpSpPr>
          <a:xfrm rot="0">
            <a:off x="12067788" y="7803966"/>
            <a:ext cx="3308784" cy="557458"/>
            <a:chOff x="0" y="0"/>
            <a:chExt cx="4411711" cy="743277"/>
          </a:xfrm>
        </p:grpSpPr>
        <p:sp>
          <p:nvSpPr>
            <p:cNvPr name="Freeform 8" id="8"/>
            <p:cNvSpPr/>
            <p:nvPr/>
          </p:nvSpPr>
          <p:spPr>
            <a:xfrm flipH="false" flipV="false" rot="0">
              <a:off x="0" y="0"/>
              <a:ext cx="851507" cy="743277"/>
            </a:xfrm>
            <a:custGeom>
              <a:avLst/>
              <a:gdLst/>
              <a:ahLst/>
              <a:cxnLst/>
              <a:rect r="r" b="b" t="t" l="l"/>
              <a:pathLst>
                <a:path h="743277" w="851507">
                  <a:moveTo>
                    <a:pt x="0" y="0"/>
                  </a:moveTo>
                  <a:lnTo>
                    <a:pt x="851507" y="0"/>
                  </a:lnTo>
                  <a:lnTo>
                    <a:pt x="851507" y="743277"/>
                  </a:lnTo>
                  <a:lnTo>
                    <a:pt x="0" y="743277"/>
                  </a:lnTo>
                  <a:lnTo>
                    <a:pt x="0" y="0"/>
                  </a:lnTo>
                  <a:close/>
                </a:path>
              </a:pathLst>
            </a:custGeom>
            <a:blipFill>
              <a:blip r:embed="rId4">
                <a:extLst>
                  <a:ext uri="{96DAC541-7B7A-43D3-8B79-37D633B846F1}">
                    <asvg:svgBlip xmlns:asvg="http://schemas.microsoft.com/office/drawing/2016/SVG/main" r:embed="rId5"/>
                  </a:ext>
                </a:extLst>
              </a:blip>
              <a:stretch>
                <a:fillRect l="0" t="0" r="-413468" b="0"/>
              </a:stretch>
            </a:blipFill>
          </p:spPr>
        </p:sp>
        <p:sp>
          <p:nvSpPr>
            <p:cNvPr name="Freeform 9" id="9"/>
            <p:cNvSpPr/>
            <p:nvPr/>
          </p:nvSpPr>
          <p:spPr>
            <a:xfrm flipH="false" flipV="false" rot="0">
              <a:off x="901195" y="0"/>
              <a:ext cx="3510516" cy="743277"/>
            </a:xfrm>
            <a:custGeom>
              <a:avLst/>
              <a:gdLst/>
              <a:ahLst/>
              <a:cxnLst/>
              <a:rect r="r" b="b" t="t" l="l"/>
              <a:pathLst>
                <a:path h="743277" w="3510516">
                  <a:moveTo>
                    <a:pt x="0" y="0"/>
                  </a:moveTo>
                  <a:lnTo>
                    <a:pt x="3510516" y="0"/>
                  </a:lnTo>
                  <a:lnTo>
                    <a:pt x="3510516" y="743277"/>
                  </a:lnTo>
                  <a:lnTo>
                    <a:pt x="0" y="743277"/>
                  </a:lnTo>
                  <a:lnTo>
                    <a:pt x="0" y="0"/>
                  </a:lnTo>
                  <a:close/>
                </a:path>
              </a:pathLst>
            </a:custGeom>
            <a:blipFill>
              <a:blip r:embed="rId6">
                <a:extLst>
                  <a:ext uri="{96DAC541-7B7A-43D3-8B79-37D633B846F1}">
                    <asvg:svgBlip xmlns:asvg="http://schemas.microsoft.com/office/drawing/2016/SVG/main" r:embed="rId7"/>
                  </a:ext>
                </a:extLst>
              </a:blip>
              <a:stretch>
                <a:fillRect l="0" t="0" r="-24546" b="0"/>
              </a:stretch>
            </a:blipFill>
          </p:spPr>
        </p:sp>
      </p:grpSp>
      <p:sp>
        <p:nvSpPr>
          <p:cNvPr name="Freeform 10" id="10"/>
          <p:cNvSpPr/>
          <p:nvPr/>
        </p:nvSpPr>
        <p:spPr>
          <a:xfrm flipH="false" flipV="false" rot="0">
            <a:off x="12941287" y="8564061"/>
            <a:ext cx="1561786" cy="472440"/>
          </a:xfrm>
          <a:custGeom>
            <a:avLst/>
            <a:gdLst/>
            <a:ahLst/>
            <a:cxnLst/>
            <a:rect r="r" b="b" t="t" l="l"/>
            <a:pathLst>
              <a:path h="472440" w="1561786">
                <a:moveTo>
                  <a:pt x="0" y="0"/>
                </a:moveTo>
                <a:lnTo>
                  <a:pt x="1561786" y="0"/>
                </a:lnTo>
                <a:lnTo>
                  <a:pt x="1561786" y="472440"/>
                </a:lnTo>
                <a:lnTo>
                  <a:pt x="0" y="472440"/>
                </a:lnTo>
                <a:lnTo>
                  <a:pt x="0" y="0"/>
                </a:lnTo>
                <a:close/>
              </a:path>
            </a:pathLst>
          </a:custGeom>
          <a:blipFill>
            <a:blip r:embed="rId8"/>
            <a:stretch>
              <a:fillRect l="0" t="0" r="0" b="0"/>
            </a:stretch>
          </a:blipFill>
        </p:spPr>
      </p:sp>
      <p:grpSp>
        <p:nvGrpSpPr>
          <p:cNvPr name="Group 11" id="11"/>
          <p:cNvGrpSpPr/>
          <p:nvPr/>
        </p:nvGrpSpPr>
        <p:grpSpPr>
          <a:xfrm rot="0">
            <a:off x="10957158" y="4822728"/>
            <a:ext cx="4901195" cy="320772"/>
            <a:chOff x="0" y="0"/>
            <a:chExt cx="1290850" cy="84483"/>
          </a:xfrm>
        </p:grpSpPr>
        <p:sp>
          <p:nvSpPr>
            <p:cNvPr name="Freeform 12" id="12"/>
            <p:cNvSpPr/>
            <p:nvPr/>
          </p:nvSpPr>
          <p:spPr>
            <a:xfrm flipH="false" flipV="false" rot="0">
              <a:off x="0" y="0"/>
              <a:ext cx="1290850" cy="84483"/>
            </a:xfrm>
            <a:custGeom>
              <a:avLst/>
              <a:gdLst/>
              <a:ahLst/>
              <a:cxnLst/>
              <a:rect r="r" b="b" t="t" l="l"/>
              <a:pathLst>
                <a:path h="84483" w="1290850">
                  <a:moveTo>
                    <a:pt x="0" y="0"/>
                  </a:moveTo>
                  <a:lnTo>
                    <a:pt x="1290850" y="0"/>
                  </a:lnTo>
                  <a:lnTo>
                    <a:pt x="1290850" y="84483"/>
                  </a:lnTo>
                  <a:lnTo>
                    <a:pt x="0" y="84483"/>
                  </a:lnTo>
                  <a:close/>
                </a:path>
              </a:pathLst>
            </a:custGeom>
            <a:solidFill>
              <a:srgbClr val="7252A5">
                <a:alpha val="35686"/>
              </a:srgbClr>
            </a:solidFill>
          </p:spPr>
        </p:sp>
        <p:sp>
          <p:nvSpPr>
            <p:cNvPr name="TextBox 13" id="13"/>
            <p:cNvSpPr txBox="true"/>
            <p:nvPr/>
          </p:nvSpPr>
          <p:spPr>
            <a:xfrm>
              <a:off x="0" y="-47625"/>
              <a:ext cx="1290850" cy="132108"/>
            </a:xfrm>
            <a:prstGeom prst="rect">
              <a:avLst/>
            </a:prstGeom>
          </p:spPr>
          <p:txBody>
            <a:bodyPr anchor="ctr" rtlCol="false" tIns="50800" lIns="50800" bIns="50800" rIns="50800"/>
            <a:lstStyle/>
            <a:p>
              <a:pPr algn="ctr">
                <a:lnSpc>
                  <a:spcPts val="3499"/>
                </a:lnSpc>
              </a:pPr>
            </a:p>
          </p:txBody>
        </p:sp>
      </p:grpSp>
      <p:sp>
        <p:nvSpPr>
          <p:cNvPr name="TextBox 14" id="14"/>
          <p:cNvSpPr txBox="true"/>
          <p:nvPr/>
        </p:nvSpPr>
        <p:spPr>
          <a:xfrm rot="0">
            <a:off x="1028700" y="3484506"/>
            <a:ext cx="8810955" cy="777240"/>
          </a:xfrm>
          <a:prstGeom prst="rect">
            <a:avLst/>
          </a:prstGeom>
        </p:spPr>
        <p:txBody>
          <a:bodyPr anchor="t" rtlCol="false" tIns="0" lIns="0" bIns="0" rIns="0">
            <a:spAutoFit/>
          </a:bodyPr>
          <a:lstStyle/>
          <a:p>
            <a:pPr algn="just" marL="0" indent="0" lvl="0">
              <a:lnSpc>
                <a:spcPts val="3150"/>
              </a:lnSpc>
              <a:spcBef>
                <a:spcPct val="0"/>
              </a:spcBef>
            </a:pPr>
            <a:r>
              <a:rPr lang="en-US" sz="2100" spc="-21">
                <a:solidFill>
                  <a:srgbClr val="000000"/>
                </a:solidFill>
                <a:latin typeface="Proxima Nova"/>
                <a:ea typeface="Proxima Nova"/>
                <a:cs typeface="Proxima Nova"/>
                <a:sym typeface="Proxima Nova"/>
              </a:rPr>
              <a:t>El usuario muestra frustración con el producto dado que recibe un teléfono cuya capacidad máxima de batería es del 90% y no del 100%.</a:t>
            </a:r>
          </a:p>
        </p:txBody>
      </p:sp>
      <p:sp>
        <p:nvSpPr>
          <p:cNvPr name="TextBox 15" id="15"/>
          <p:cNvSpPr txBox="true"/>
          <p:nvPr/>
        </p:nvSpPr>
        <p:spPr>
          <a:xfrm rot="0">
            <a:off x="2029369" y="2751104"/>
            <a:ext cx="7810286" cy="727710"/>
          </a:xfrm>
          <a:prstGeom prst="rect">
            <a:avLst/>
          </a:prstGeom>
        </p:spPr>
        <p:txBody>
          <a:bodyPr anchor="t" rtlCol="false" tIns="0" lIns="0" bIns="0" rIns="0">
            <a:spAutoFit/>
          </a:bodyPr>
          <a:lstStyle/>
          <a:p>
            <a:pPr algn="just">
              <a:lnSpc>
                <a:spcPts val="2940"/>
              </a:lnSpc>
            </a:pPr>
            <a:r>
              <a:rPr lang="en-US" b="true" sz="2100">
                <a:solidFill>
                  <a:srgbClr val="000000"/>
                </a:solidFill>
                <a:latin typeface="Proxima Nova Bold"/>
                <a:ea typeface="Proxima Nova Bold"/>
                <a:cs typeface="Proxima Nova Bold"/>
                <a:sym typeface="Proxima Nova Bold"/>
              </a:rPr>
              <a:t>(Apple iPhone 15 Pro (Reacondicionado), Estado de la batería, -2, </a:t>
            </a:r>
            <a:r>
              <a:rPr lang="en-US" b="true" sz="2100" i="true">
                <a:solidFill>
                  <a:srgbClr val="000000"/>
                </a:solidFill>
                <a:latin typeface="Proxima Nova Bold Italics"/>
                <a:ea typeface="Proxima Nova Bold Italics"/>
                <a:cs typeface="Proxima Nova Bold Italics"/>
                <a:sym typeface="Proxima Nova Bold Italics"/>
              </a:rPr>
              <a:t>Birdie</a:t>
            </a:r>
            <a:r>
              <a:rPr lang="en-US" b="true" sz="2100">
                <a:solidFill>
                  <a:srgbClr val="000000"/>
                </a:solidFill>
                <a:latin typeface="Proxima Nova Bold"/>
                <a:ea typeface="Proxima Nova Bold"/>
                <a:cs typeface="Proxima Nova Bold"/>
                <a:sym typeface="Proxima Nova Bold"/>
              </a:rPr>
              <a:t>, 02/12/2024)</a:t>
            </a:r>
          </a:p>
        </p:txBody>
      </p:sp>
      <p:sp>
        <p:nvSpPr>
          <p:cNvPr name="TextBox 16" id="16"/>
          <p:cNvSpPr txBox="true"/>
          <p:nvPr/>
        </p:nvSpPr>
        <p:spPr>
          <a:xfrm rot="0">
            <a:off x="1028700" y="2649822"/>
            <a:ext cx="726222" cy="863600"/>
          </a:xfrm>
          <a:prstGeom prst="rect">
            <a:avLst/>
          </a:prstGeom>
        </p:spPr>
        <p:txBody>
          <a:bodyPr anchor="t" rtlCol="false" tIns="0" lIns="0" bIns="0" rIns="0">
            <a:spAutoFit/>
          </a:bodyPr>
          <a:lstStyle/>
          <a:p>
            <a:pPr algn="ctr">
              <a:lnSpc>
                <a:spcPts val="7000"/>
              </a:lnSpc>
            </a:pPr>
            <a:r>
              <a:rPr lang="en-US" sz="5000">
                <a:solidFill>
                  <a:srgbClr val="7252A5"/>
                </a:solidFill>
                <a:latin typeface="Proxima Nova"/>
                <a:ea typeface="Proxima Nova"/>
                <a:cs typeface="Proxima Nova"/>
                <a:sym typeface="Proxima Nova"/>
              </a:rPr>
              <a:t>01</a:t>
            </a:r>
          </a:p>
        </p:txBody>
      </p:sp>
      <p:sp>
        <p:nvSpPr>
          <p:cNvPr name="TextBox 17" id="17"/>
          <p:cNvSpPr txBox="true"/>
          <p:nvPr/>
        </p:nvSpPr>
        <p:spPr>
          <a:xfrm rot="0">
            <a:off x="1028700" y="2195761"/>
            <a:ext cx="8810955" cy="306705"/>
          </a:xfrm>
          <a:prstGeom prst="rect">
            <a:avLst/>
          </a:prstGeom>
        </p:spPr>
        <p:txBody>
          <a:bodyPr anchor="t" rtlCol="false" tIns="0" lIns="0" bIns="0" rIns="0">
            <a:spAutoFit/>
          </a:bodyPr>
          <a:lstStyle/>
          <a:p>
            <a:pPr algn="l" marL="0" indent="0" lvl="0">
              <a:lnSpc>
                <a:spcPts val="2520"/>
              </a:lnSpc>
              <a:spcBef>
                <a:spcPct val="0"/>
              </a:spcBef>
            </a:pPr>
            <a:r>
              <a:rPr lang="en-US" b="true" sz="1800" i="true">
                <a:solidFill>
                  <a:srgbClr val="7252A5"/>
                </a:solidFill>
                <a:latin typeface="Proxima Nova Bold Italics"/>
                <a:ea typeface="Proxima Nova Bold Italics"/>
                <a:cs typeface="Proxima Nova Bold Italics"/>
                <a:sym typeface="Proxima Nova Bold Italics"/>
              </a:rPr>
              <a:t>Siguiendo el formato (e, a, s, h, t)</a:t>
            </a:r>
          </a:p>
        </p:txBody>
      </p:sp>
      <p:sp>
        <p:nvSpPr>
          <p:cNvPr name="TextBox 18" id="18"/>
          <p:cNvSpPr txBox="true"/>
          <p:nvPr/>
        </p:nvSpPr>
        <p:spPr>
          <a:xfrm rot="0">
            <a:off x="1028700" y="1759053"/>
            <a:ext cx="8810955" cy="530225"/>
          </a:xfrm>
          <a:prstGeom prst="rect">
            <a:avLst/>
          </a:prstGeom>
        </p:spPr>
        <p:txBody>
          <a:bodyPr anchor="t" rtlCol="false" tIns="0" lIns="0" bIns="0" rIns="0">
            <a:spAutoFit/>
          </a:bodyPr>
          <a:lstStyle/>
          <a:p>
            <a:pPr algn="just" marL="0" indent="0" lvl="0">
              <a:lnSpc>
                <a:spcPts val="3999"/>
              </a:lnSpc>
              <a:spcBef>
                <a:spcPct val="0"/>
              </a:spcBef>
            </a:pPr>
            <a:r>
              <a:rPr lang="en-US" b="true" sz="3999" spc="-79">
                <a:solidFill>
                  <a:srgbClr val="000000"/>
                </a:solidFill>
                <a:latin typeface="Proxima Nova Bold"/>
                <a:ea typeface="Proxima Nova Bold"/>
                <a:cs typeface="Proxima Nova Bold"/>
                <a:sym typeface="Proxima Nova Bold"/>
              </a:rPr>
              <a:t>Quíntuplas Extraídas</a:t>
            </a:r>
          </a:p>
        </p:txBody>
      </p:sp>
      <p:sp>
        <p:nvSpPr>
          <p:cNvPr name="TextBox 19" id="19"/>
          <p:cNvSpPr txBox="true"/>
          <p:nvPr/>
        </p:nvSpPr>
        <p:spPr>
          <a:xfrm rot="0">
            <a:off x="1028700" y="6621276"/>
            <a:ext cx="8810955" cy="530225"/>
          </a:xfrm>
          <a:prstGeom prst="rect">
            <a:avLst/>
          </a:prstGeom>
        </p:spPr>
        <p:txBody>
          <a:bodyPr anchor="t" rtlCol="false" tIns="0" lIns="0" bIns="0" rIns="0">
            <a:spAutoFit/>
          </a:bodyPr>
          <a:lstStyle/>
          <a:p>
            <a:pPr algn="just" marL="0" indent="0" lvl="0">
              <a:lnSpc>
                <a:spcPts val="3999"/>
              </a:lnSpc>
              <a:spcBef>
                <a:spcPct val="0"/>
              </a:spcBef>
            </a:pPr>
            <a:r>
              <a:rPr lang="en-US" b="true" sz="3999" spc="-79">
                <a:solidFill>
                  <a:srgbClr val="000000"/>
                </a:solidFill>
                <a:latin typeface="Proxima Nova Bold"/>
                <a:ea typeface="Proxima Nova Bold"/>
                <a:cs typeface="Proxima Nova Bold"/>
                <a:sym typeface="Proxima Nova Bold"/>
              </a:rPr>
              <a:t>Conclusiones</a:t>
            </a:r>
          </a:p>
        </p:txBody>
      </p:sp>
      <p:sp>
        <p:nvSpPr>
          <p:cNvPr name="TextBox 20" id="20"/>
          <p:cNvSpPr txBox="true"/>
          <p:nvPr/>
        </p:nvSpPr>
        <p:spPr>
          <a:xfrm rot="0">
            <a:off x="1028700" y="7132451"/>
            <a:ext cx="8810955" cy="1177290"/>
          </a:xfrm>
          <a:prstGeom prst="rect">
            <a:avLst/>
          </a:prstGeom>
        </p:spPr>
        <p:txBody>
          <a:bodyPr anchor="t" rtlCol="false" tIns="0" lIns="0" bIns="0" rIns="0">
            <a:spAutoFit/>
          </a:bodyPr>
          <a:lstStyle/>
          <a:p>
            <a:pPr algn="l">
              <a:lnSpc>
                <a:spcPts val="3150"/>
              </a:lnSpc>
            </a:pPr>
            <a:r>
              <a:rPr lang="en-US" sz="2100" spc="-21">
                <a:solidFill>
                  <a:srgbClr val="000000"/>
                </a:solidFill>
                <a:latin typeface="Proxima Nova"/>
                <a:ea typeface="Proxima Nova"/>
                <a:cs typeface="Proxima Nova"/>
                <a:sym typeface="Proxima Nova"/>
              </a:rPr>
              <a:t>El análisis del sentimiento justifica la calificación de 1 estrella, dado el descontento general por parte del cliente:</a:t>
            </a:r>
          </a:p>
          <a:p>
            <a:pPr algn="l">
              <a:lnSpc>
                <a:spcPts val="3150"/>
              </a:lnSpc>
            </a:pPr>
            <a:r>
              <a:rPr lang="en-US" b="true" sz="2100" spc="-21">
                <a:solidFill>
                  <a:srgbClr val="FF1616"/>
                </a:solidFill>
                <a:latin typeface="Proxima Nova Bold"/>
                <a:ea typeface="Proxima Nova Bold"/>
                <a:cs typeface="Proxima Nova Bold"/>
                <a:sym typeface="Proxima Nova Bold"/>
              </a:rPr>
              <a:t>     2 opiniones negativas emocionales (-2)</a:t>
            </a:r>
          </a:p>
        </p:txBody>
      </p:sp>
      <p:sp>
        <p:nvSpPr>
          <p:cNvPr name="TextBox 21" id="21"/>
          <p:cNvSpPr txBox="true"/>
          <p:nvPr/>
        </p:nvSpPr>
        <p:spPr>
          <a:xfrm rot="0">
            <a:off x="1028700" y="5179721"/>
            <a:ext cx="8810955" cy="1177290"/>
          </a:xfrm>
          <a:prstGeom prst="rect">
            <a:avLst/>
          </a:prstGeom>
        </p:spPr>
        <p:txBody>
          <a:bodyPr anchor="t" rtlCol="false" tIns="0" lIns="0" bIns="0" rIns="0">
            <a:spAutoFit/>
          </a:bodyPr>
          <a:lstStyle/>
          <a:p>
            <a:pPr algn="just" marL="0" indent="0" lvl="0">
              <a:lnSpc>
                <a:spcPts val="3150"/>
              </a:lnSpc>
              <a:spcBef>
                <a:spcPct val="0"/>
              </a:spcBef>
            </a:pPr>
            <a:r>
              <a:rPr lang="en-US" sz="2100" spc="-21">
                <a:solidFill>
                  <a:srgbClr val="000000"/>
                </a:solidFill>
                <a:latin typeface="Proxima Nova"/>
                <a:ea typeface="Proxima Nova"/>
                <a:cs typeface="Proxima Nova"/>
                <a:sym typeface="Proxima Nova"/>
              </a:rPr>
              <a:t>El usuario reitera su descontento con el producto ya que, en su opinión, es inaceptable que el teléfono reacondicionado solo tenga el 90% de la capacidad máxima.</a:t>
            </a:r>
          </a:p>
        </p:txBody>
      </p:sp>
      <p:sp>
        <p:nvSpPr>
          <p:cNvPr name="TextBox 22" id="22"/>
          <p:cNvSpPr txBox="true"/>
          <p:nvPr/>
        </p:nvSpPr>
        <p:spPr>
          <a:xfrm rot="0">
            <a:off x="2029369" y="4446319"/>
            <a:ext cx="7810286" cy="727710"/>
          </a:xfrm>
          <a:prstGeom prst="rect">
            <a:avLst/>
          </a:prstGeom>
        </p:spPr>
        <p:txBody>
          <a:bodyPr anchor="t" rtlCol="false" tIns="0" lIns="0" bIns="0" rIns="0">
            <a:spAutoFit/>
          </a:bodyPr>
          <a:lstStyle/>
          <a:p>
            <a:pPr algn="just">
              <a:lnSpc>
                <a:spcPts val="2940"/>
              </a:lnSpc>
            </a:pPr>
            <a:r>
              <a:rPr lang="en-US" b="true" sz="2100">
                <a:solidFill>
                  <a:srgbClr val="000000"/>
                </a:solidFill>
                <a:latin typeface="Proxima Nova Bold"/>
                <a:ea typeface="Proxima Nova Bold"/>
                <a:cs typeface="Proxima Nova Bold"/>
                <a:sym typeface="Proxima Nova Bold"/>
              </a:rPr>
              <a:t>(Apple iPhone 15 Pro (Reacondicionado), Calidad del reacondicionado, -2, </a:t>
            </a:r>
            <a:r>
              <a:rPr lang="en-US" b="true" sz="2100" i="true">
                <a:solidFill>
                  <a:srgbClr val="000000"/>
                </a:solidFill>
                <a:latin typeface="Proxima Nova Bold Italics"/>
                <a:ea typeface="Proxima Nova Bold Italics"/>
                <a:cs typeface="Proxima Nova Bold Italics"/>
                <a:sym typeface="Proxima Nova Bold Italics"/>
              </a:rPr>
              <a:t>Birdie</a:t>
            </a:r>
            <a:r>
              <a:rPr lang="en-US" b="true" sz="2100">
                <a:solidFill>
                  <a:srgbClr val="000000"/>
                </a:solidFill>
                <a:latin typeface="Proxima Nova Bold"/>
                <a:ea typeface="Proxima Nova Bold"/>
                <a:cs typeface="Proxima Nova Bold"/>
                <a:sym typeface="Proxima Nova Bold"/>
              </a:rPr>
              <a:t>, 02/12/2024)</a:t>
            </a:r>
          </a:p>
        </p:txBody>
      </p:sp>
      <p:sp>
        <p:nvSpPr>
          <p:cNvPr name="TextBox 23" id="23"/>
          <p:cNvSpPr txBox="true"/>
          <p:nvPr/>
        </p:nvSpPr>
        <p:spPr>
          <a:xfrm rot="0">
            <a:off x="1028700" y="4345037"/>
            <a:ext cx="825174" cy="863600"/>
          </a:xfrm>
          <a:prstGeom prst="rect">
            <a:avLst/>
          </a:prstGeom>
        </p:spPr>
        <p:txBody>
          <a:bodyPr anchor="t" rtlCol="false" tIns="0" lIns="0" bIns="0" rIns="0">
            <a:spAutoFit/>
          </a:bodyPr>
          <a:lstStyle/>
          <a:p>
            <a:pPr algn="ctr">
              <a:lnSpc>
                <a:spcPts val="7000"/>
              </a:lnSpc>
            </a:pPr>
            <a:r>
              <a:rPr lang="en-US" sz="5000">
                <a:solidFill>
                  <a:srgbClr val="7252A5"/>
                </a:solidFill>
                <a:latin typeface="Proxima Nova"/>
                <a:ea typeface="Proxima Nova"/>
                <a:cs typeface="Proxima Nova"/>
                <a:sym typeface="Proxima Nova"/>
              </a:rPr>
              <a:t>02</a:t>
            </a:r>
          </a:p>
        </p:txBody>
      </p:sp>
      <p:sp>
        <p:nvSpPr>
          <p:cNvPr name="TextBox 24" id="24"/>
          <p:cNvSpPr txBox="true"/>
          <p:nvPr/>
        </p:nvSpPr>
        <p:spPr>
          <a:xfrm rot="0">
            <a:off x="8459567" y="1671740"/>
            <a:ext cx="8799733" cy="809625"/>
          </a:xfrm>
          <a:prstGeom prst="rect">
            <a:avLst/>
          </a:prstGeom>
        </p:spPr>
        <p:txBody>
          <a:bodyPr anchor="t" rtlCol="false" tIns="0" lIns="0" bIns="0" rIns="0">
            <a:spAutoFit/>
          </a:bodyPr>
          <a:lstStyle/>
          <a:p>
            <a:pPr algn="r" marL="0" indent="0" lvl="0">
              <a:lnSpc>
                <a:spcPts val="5850"/>
              </a:lnSpc>
              <a:spcBef>
                <a:spcPct val="0"/>
              </a:spcBef>
            </a:pPr>
            <a:r>
              <a:rPr lang="en-US" b="true" sz="6500" spc="-130">
                <a:solidFill>
                  <a:srgbClr val="000000"/>
                </a:solidFill>
                <a:latin typeface="Proxima Nova Bold"/>
                <a:ea typeface="Proxima Nova Bold"/>
                <a:cs typeface="Proxima Nova Bold"/>
                <a:sym typeface="Proxima Nova Bold"/>
              </a:rPr>
              <a:t>Análisis de Reseña I</a:t>
            </a:r>
          </a:p>
        </p:txBody>
      </p:sp>
      <p:grpSp>
        <p:nvGrpSpPr>
          <p:cNvPr name="Group 25" id="25"/>
          <p:cNvGrpSpPr/>
          <p:nvPr/>
        </p:nvGrpSpPr>
        <p:grpSpPr>
          <a:xfrm rot="0">
            <a:off x="10957158" y="5171941"/>
            <a:ext cx="4583343" cy="320772"/>
            <a:chOff x="0" y="0"/>
            <a:chExt cx="1207136" cy="84483"/>
          </a:xfrm>
        </p:grpSpPr>
        <p:sp>
          <p:nvSpPr>
            <p:cNvPr name="Freeform 26" id="26"/>
            <p:cNvSpPr/>
            <p:nvPr/>
          </p:nvSpPr>
          <p:spPr>
            <a:xfrm flipH="false" flipV="false" rot="0">
              <a:off x="0" y="0"/>
              <a:ext cx="1207136" cy="84483"/>
            </a:xfrm>
            <a:custGeom>
              <a:avLst/>
              <a:gdLst/>
              <a:ahLst/>
              <a:cxnLst/>
              <a:rect r="r" b="b" t="t" l="l"/>
              <a:pathLst>
                <a:path h="84483" w="1207136">
                  <a:moveTo>
                    <a:pt x="0" y="0"/>
                  </a:moveTo>
                  <a:lnTo>
                    <a:pt x="1207136" y="0"/>
                  </a:lnTo>
                  <a:lnTo>
                    <a:pt x="1207136" y="84483"/>
                  </a:lnTo>
                  <a:lnTo>
                    <a:pt x="0" y="84483"/>
                  </a:lnTo>
                  <a:close/>
                </a:path>
              </a:pathLst>
            </a:custGeom>
            <a:solidFill>
              <a:srgbClr val="7252A5">
                <a:alpha val="35686"/>
              </a:srgbClr>
            </a:solidFill>
          </p:spPr>
        </p:sp>
        <p:sp>
          <p:nvSpPr>
            <p:cNvPr name="TextBox 27" id="27"/>
            <p:cNvSpPr txBox="true"/>
            <p:nvPr/>
          </p:nvSpPr>
          <p:spPr>
            <a:xfrm>
              <a:off x="0" y="-47625"/>
              <a:ext cx="1207136" cy="132108"/>
            </a:xfrm>
            <a:prstGeom prst="rect">
              <a:avLst/>
            </a:prstGeom>
          </p:spPr>
          <p:txBody>
            <a:bodyPr anchor="ctr" rtlCol="false" tIns="50800" lIns="50800" bIns="50800" rIns="50800"/>
            <a:lstStyle/>
            <a:p>
              <a:pPr algn="ctr">
                <a:lnSpc>
                  <a:spcPts val="3499"/>
                </a:lnSpc>
              </a:pPr>
            </a:p>
          </p:txBody>
        </p:sp>
      </p:grpSp>
      <p:grpSp>
        <p:nvGrpSpPr>
          <p:cNvPr name="Group 28" id="28"/>
          <p:cNvGrpSpPr/>
          <p:nvPr/>
        </p:nvGrpSpPr>
        <p:grpSpPr>
          <a:xfrm rot="0">
            <a:off x="10957158" y="5892397"/>
            <a:ext cx="5088166" cy="320772"/>
            <a:chOff x="0" y="0"/>
            <a:chExt cx="1340093" cy="84483"/>
          </a:xfrm>
        </p:grpSpPr>
        <p:sp>
          <p:nvSpPr>
            <p:cNvPr name="Freeform 29" id="29"/>
            <p:cNvSpPr/>
            <p:nvPr/>
          </p:nvSpPr>
          <p:spPr>
            <a:xfrm flipH="false" flipV="false" rot="0">
              <a:off x="0" y="0"/>
              <a:ext cx="1340093" cy="84483"/>
            </a:xfrm>
            <a:custGeom>
              <a:avLst/>
              <a:gdLst/>
              <a:ahLst/>
              <a:cxnLst/>
              <a:rect r="r" b="b" t="t" l="l"/>
              <a:pathLst>
                <a:path h="84483" w="1340093">
                  <a:moveTo>
                    <a:pt x="0" y="0"/>
                  </a:moveTo>
                  <a:lnTo>
                    <a:pt x="1340093" y="0"/>
                  </a:lnTo>
                  <a:lnTo>
                    <a:pt x="1340093" y="84483"/>
                  </a:lnTo>
                  <a:lnTo>
                    <a:pt x="0" y="84483"/>
                  </a:lnTo>
                  <a:close/>
                </a:path>
              </a:pathLst>
            </a:custGeom>
            <a:solidFill>
              <a:srgbClr val="7252A5">
                <a:alpha val="35686"/>
              </a:srgbClr>
            </a:solidFill>
          </p:spPr>
        </p:sp>
        <p:sp>
          <p:nvSpPr>
            <p:cNvPr name="TextBox 30" id="30"/>
            <p:cNvSpPr txBox="true"/>
            <p:nvPr/>
          </p:nvSpPr>
          <p:spPr>
            <a:xfrm>
              <a:off x="0" y="-47625"/>
              <a:ext cx="1340093" cy="132108"/>
            </a:xfrm>
            <a:prstGeom prst="rect">
              <a:avLst/>
            </a:prstGeom>
          </p:spPr>
          <p:txBody>
            <a:bodyPr anchor="ctr" rtlCol="false" tIns="50800" lIns="50800" bIns="50800" rIns="50800"/>
            <a:lstStyle/>
            <a:p>
              <a:pPr algn="ctr">
                <a:lnSpc>
                  <a:spcPts val="3499"/>
                </a:lnSpc>
              </a:pPr>
            </a:p>
          </p:txBody>
        </p:sp>
      </p:grpSp>
      <p:grpSp>
        <p:nvGrpSpPr>
          <p:cNvPr name="Group 31" id="31"/>
          <p:cNvGrpSpPr/>
          <p:nvPr/>
        </p:nvGrpSpPr>
        <p:grpSpPr>
          <a:xfrm rot="0">
            <a:off x="13630978" y="5532169"/>
            <a:ext cx="2414346" cy="320772"/>
            <a:chOff x="0" y="0"/>
            <a:chExt cx="635877" cy="84483"/>
          </a:xfrm>
        </p:grpSpPr>
        <p:sp>
          <p:nvSpPr>
            <p:cNvPr name="Freeform 32" id="32"/>
            <p:cNvSpPr/>
            <p:nvPr/>
          </p:nvSpPr>
          <p:spPr>
            <a:xfrm flipH="false" flipV="false" rot="0">
              <a:off x="0" y="0"/>
              <a:ext cx="635877" cy="84483"/>
            </a:xfrm>
            <a:custGeom>
              <a:avLst/>
              <a:gdLst/>
              <a:ahLst/>
              <a:cxnLst/>
              <a:rect r="r" b="b" t="t" l="l"/>
              <a:pathLst>
                <a:path h="84483" w="635877">
                  <a:moveTo>
                    <a:pt x="0" y="0"/>
                  </a:moveTo>
                  <a:lnTo>
                    <a:pt x="635877" y="0"/>
                  </a:lnTo>
                  <a:lnTo>
                    <a:pt x="635877" y="84483"/>
                  </a:lnTo>
                  <a:lnTo>
                    <a:pt x="0" y="84483"/>
                  </a:lnTo>
                  <a:close/>
                </a:path>
              </a:pathLst>
            </a:custGeom>
            <a:solidFill>
              <a:srgbClr val="7252A5">
                <a:alpha val="35686"/>
              </a:srgbClr>
            </a:solidFill>
          </p:spPr>
        </p:sp>
        <p:sp>
          <p:nvSpPr>
            <p:cNvPr name="TextBox 33" id="33"/>
            <p:cNvSpPr txBox="true"/>
            <p:nvPr/>
          </p:nvSpPr>
          <p:spPr>
            <a:xfrm>
              <a:off x="0" y="-47625"/>
              <a:ext cx="635877" cy="132108"/>
            </a:xfrm>
            <a:prstGeom prst="rect">
              <a:avLst/>
            </a:prstGeom>
          </p:spPr>
          <p:txBody>
            <a:bodyPr anchor="ctr" rtlCol="false" tIns="50800" lIns="50800" bIns="50800" rIns="50800"/>
            <a:lstStyle/>
            <a:p>
              <a:pPr algn="ctr">
                <a:lnSpc>
                  <a:spcPts val="3499"/>
                </a:lnSpc>
              </a:pPr>
            </a:p>
          </p:txBody>
        </p:sp>
      </p:grpSp>
      <p:sp>
        <p:nvSpPr>
          <p:cNvPr name="TextBox 34" id="34"/>
          <p:cNvSpPr txBox="true"/>
          <p:nvPr/>
        </p:nvSpPr>
        <p:spPr>
          <a:xfrm rot="0">
            <a:off x="15873474" y="4784628"/>
            <a:ext cx="276746" cy="355889"/>
          </a:xfrm>
          <a:prstGeom prst="rect">
            <a:avLst/>
          </a:prstGeom>
        </p:spPr>
        <p:txBody>
          <a:bodyPr anchor="t" rtlCol="false" tIns="0" lIns="0" bIns="0" rIns="0">
            <a:spAutoFit/>
          </a:bodyPr>
          <a:lstStyle/>
          <a:p>
            <a:pPr algn="ctr">
              <a:lnSpc>
                <a:spcPts val="2959"/>
              </a:lnSpc>
            </a:pPr>
            <a:r>
              <a:rPr lang="en-US" b="true" sz="2113">
                <a:solidFill>
                  <a:srgbClr val="7252A5"/>
                </a:solidFill>
                <a:latin typeface="Proxima Nova Bold"/>
                <a:ea typeface="Proxima Nova Bold"/>
                <a:cs typeface="Proxima Nova Bold"/>
                <a:sym typeface="Proxima Nova Bold"/>
              </a:rPr>
              <a:t>01</a:t>
            </a:r>
          </a:p>
        </p:txBody>
      </p:sp>
      <p:sp>
        <p:nvSpPr>
          <p:cNvPr name="TextBox 35" id="35"/>
          <p:cNvSpPr txBox="true"/>
          <p:nvPr/>
        </p:nvSpPr>
        <p:spPr>
          <a:xfrm rot="0">
            <a:off x="16045324" y="5494069"/>
            <a:ext cx="377484" cy="358872"/>
          </a:xfrm>
          <a:prstGeom prst="rect">
            <a:avLst/>
          </a:prstGeom>
        </p:spPr>
        <p:txBody>
          <a:bodyPr anchor="t" rtlCol="false" tIns="0" lIns="0" bIns="0" rIns="0">
            <a:spAutoFit/>
          </a:bodyPr>
          <a:lstStyle/>
          <a:p>
            <a:pPr algn="ctr">
              <a:lnSpc>
                <a:spcPts val="2959"/>
              </a:lnSpc>
            </a:pPr>
            <a:r>
              <a:rPr lang="en-US" b="true" sz="2113">
                <a:solidFill>
                  <a:srgbClr val="7252A5"/>
                </a:solidFill>
                <a:latin typeface="Proxima Nova Bold"/>
                <a:ea typeface="Proxima Nova Bold"/>
                <a:cs typeface="Proxima Nova Bold"/>
                <a:sym typeface="Proxima Nova Bold"/>
              </a:rPr>
              <a:t>02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485775" y="485775"/>
            <a:ext cx="17316450" cy="9315450"/>
          </a:xfrm>
          <a:prstGeom prst="rect">
            <a:avLst/>
          </a:prstGeom>
          <a:solidFill>
            <a:srgbClr val="EBEBEB"/>
          </a:solidFill>
        </p:spPr>
      </p:sp>
      <p:grpSp>
        <p:nvGrpSpPr>
          <p:cNvPr name="Group 3" id="3"/>
          <p:cNvGrpSpPr/>
          <p:nvPr/>
        </p:nvGrpSpPr>
        <p:grpSpPr>
          <a:xfrm rot="0">
            <a:off x="2625338" y="7803832"/>
            <a:ext cx="3308784" cy="557458"/>
            <a:chOff x="0" y="0"/>
            <a:chExt cx="4411711" cy="743277"/>
          </a:xfrm>
        </p:grpSpPr>
        <p:sp>
          <p:nvSpPr>
            <p:cNvPr name="Freeform 4" id="4"/>
            <p:cNvSpPr/>
            <p:nvPr/>
          </p:nvSpPr>
          <p:spPr>
            <a:xfrm flipH="false" flipV="false" rot="0">
              <a:off x="0" y="0"/>
              <a:ext cx="1717832" cy="743277"/>
            </a:xfrm>
            <a:custGeom>
              <a:avLst/>
              <a:gdLst/>
              <a:ahLst/>
              <a:cxnLst/>
              <a:rect r="r" b="b" t="t" l="l"/>
              <a:pathLst>
                <a:path h="743277" w="1717832">
                  <a:moveTo>
                    <a:pt x="0" y="0"/>
                  </a:moveTo>
                  <a:lnTo>
                    <a:pt x="1717832" y="0"/>
                  </a:lnTo>
                  <a:lnTo>
                    <a:pt x="1717832" y="743277"/>
                  </a:lnTo>
                  <a:lnTo>
                    <a:pt x="0" y="743277"/>
                  </a:lnTo>
                  <a:lnTo>
                    <a:pt x="0" y="0"/>
                  </a:lnTo>
                  <a:close/>
                </a:path>
              </a:pathLst>
            </a:custGeom>
            <a:blipFill>
              <a:blip r:embed="rId2">
                <a:extLst>
                  <a:ext uri="{96DAC541-7B7A-43D3-8B79-37D633B846F1}">
                    <asvg:svgBlip xmlns:asvg="http://schemas.microsoft.com/office/drawing/2016/SVG/main" r:embed="rId3"/>
                  </a:ext>
                </a:extLst>
              </a:blip>
              <a:stretch>
                <a:fillRect l="0" t="0" r="-154519" b="0"/>
              </a:stretch>
            </a:blipFill>
          </p:spPr>
        </p:sp>
        <p:sp>
          <p:nvSpPr>
            <p:cNvPr name="Freeform 5" id="5"/>
            <p:cNvSpPr/>
            <p:nvPr/>
          </p:nvSpPr>
          <p:spPr>
            <a:xfrm flipH="false" flipV="false" rot="0">
              <a:off x="1717832" y="0"/>
              <a:ext cx="2693879" cy="743277"/>
            </a:xfrm>
            <a:custGeom>
              <a:avLst/>
              <a:gdLst/>
              <a:ahLst/>
              <a:cxnLst/>
              <a:rect r="r" b="b" t="t" l="l"/>
              <a:pathLst>
                <a:path h="743277" w="2693879">
                  <a:moveTo>
                    <a:pt x="0" y="0"/>
                  </a:moveTo>
                  <a:lnTo>
                    <a:pt x="2693879" y="0"/>
                  </a:lnTo>
                  <a:lnTo>
                    <a:pt x="2693879" y="743277"/>
                  </a:lnTo>
                  <a:lnTo>
                    <a:pt x="0" y="743277"/>
                  </a:lnTo>
                  <a:lnTo>
                    <a:pt x="0" y="0"/>
                  </a:lnTo>
                  <a:close/>
                </a:path>
              </a:pathLst>
            </a:custGeom>
            <a:blipFill>
              <a:blip r:embed="rId4">
                <a:extLst>
                  <a:ext uri="{96DAC541-7B7A-43D3-8B79-37D633B846F1}">
                    <asvg:svgBlip xmlns:asvg="http://schemas.microsoft.com/office/drawing/2016/SVG/main" r:embed="rId5"/>
                  </a:ext>
                </a:extLst>
              </a:blip>
              <a:stretch>
                <a:fillRect l="-30314" t="0" r="-31987" b="0"/>
              </a:stretch>
            </a:blipFill>
          </p:spPr>
        </p:sp>
      </p:grpSp>
      <p:sp>
        <p:nvSpPr>
          <p:cNvPr name="Freeform 6" id="6"/>
          <p:cNvSpPr/>
          <p:nvPr/>
        </p:nvSpPr>
        <p:spPr>
          <a:xfrm flipH="false" flipV="false" rot="0">
            <a:off x="3498837" y="8563928"/>
            <a:ext cx="1561786" cy="472440"/>
          </a:xfrm>
          <a:custGeom>
            <a:avLst/>
            <a:gdLst/>
            <a:ahLst/>
            <a:cxnLst/>
            <a:rect r="r" b="b" t="t" l="l"/>
            <a:pathLst>
              <a:path h="472440" w="1561786">
                <a:moveTo>
                  <a:pt x="0" y="0"/>
                </a:moveTo>
                <a:lnTo>
                  <a:pt x="1561786" y="0"/>
                </a:lnTo>
                <a:lnTo>
                  <a:pt x="1561786" y="472440"/>
                </a:lnTo>
                <a:lnTo>
                  <a:pt x="0" y="472440"/>
                </a:lnTo>
                <a:lnTo>
                  <a:pt x="0" y="0"/>
                </a:lnTo>
                <a:close/>
              </a:path>
            </a:pathLst>
          </a:custGeom>
          <a:blipFill>
            <a:blip r:embed="rId6"/>
            <a:stretch>
              <a:fillRect l="0" t="0" r="0" b="0"/>
            </a:stretch>
          </a:blipFill>
        </p:spPr>
      </p:sp>
      <p:grpSp>
        <p:nvGrpSpPr>
          <p:cNvPr name="Group 7" id="7"/>
          <p:cNvGrpSpPr/>
          <p:nvPr/>
        </p:nvGrpSpPr>
        <p:grpSpPr>
          <a:xfrm rot="0">
            <a:off x="1096794" y="2711768"/>
            <a:ext cx="6365872" cy="4639129"/>
            <a:chOff x="0" y="0"/>
            <a:chExt cx="8487829" cy="6185505"/>
          </a:xfrm>
        </p:grpSpPr>
        <p:sp>
          <p:nvSpPr>
            <p:cNvPr name="Freeform 8" id="8"/>
            <p:cNvSpPr/>
            <p:nvPr/>
          </p:nvSpPr>
          <p:spPr>
            <a:xfrm flipH="false" flipV="false" rot="0">
              <a:off x="0" y="0"/>
              <a:ext cx="8487829" cy="6185505"/>
            </a:xfrm>
            <a:custGeom>
              <a:avLst/>
              <a:gdLst/>
              <a:ahLst/>
              <a:cxnLst/>
              <a:rect r="r" b="b" t="t" l="l"/>
              <a:pathLst>
                <a:path h="6185505" w="8487829">
                  <a:moveTo>
                    <a:pt x="0" y="0"/>
                  </a:moveTo>
                  <a:lnTo>
                    <a:pt x="8487829" y="0"/>
                  </a:lnTo>
                  <a:lnTo>
                    <a:pt x="8487829" y="6185505"/>
                  </a:lnTo>
                  <a:lnTo>
                    <a:pt x="0" y="6185505"/>
                  </a:lnTo>
                  <a:lnTo>
                    <a:pt x="0" y="0"/>
                  </a:lnTo>
                  <a:close/>
                </a:path>
              </a:pathLst>
            </a:custGeom>
            <a:blipFill>
              <a:blip r:embed="rId7"/>
              <a:stretch>
                <a:fillRect l="0" t="0" r="0" b="0"/>
              </a:stretch>
            </a:blipFill>
          </p:spPr>
        </p:sp>
        <p:grpSp>
          <p:nvGrpSpPr>
            <p:cNvPr name="Group 9" id="9"/>
            <p:cNvGrpSpPr/>
            <p:nvPr/>
          </p:nvGrpSpPr>
          <p:grpSpPr>
            <a:xfrm rot="-5400000">
              <a:off x="1472567" y="-822248"/>
              <a:ext cx="5432815" cy="7750263"/>
              <a:chOff x="0" y="0"/>
              <a:chExt cx="1250382" cy="1783751"/>
            </a:xfrm>
          </p:grpSpPr>
          <p:sp>
            <p:nvSpPr>
              <p:cNvPr name="Freeform 10" id="10"/>
              <p:cNvSpPr/>
              <p:nvPr/>
            </p:nvSpPr>
            <p:spPr>
              <a:xfrm flipH="false" flipV="false" rot="5400000">
                <a:off x="-266684" y="266684"/>
                <a:ext cx="1783751" cy="1250382"/>
              </a:xfrm>
              <a:custGeom>
                <a:avLst/>
                <a:gdLst/>
                <a:ahLst/>
                <a:cxnLst/>
                <a:rect r="r" b="b" t="t" l="l"/>
                <a:pathLst>
                  <a:path h="1250382" w="1783751">
                    <a:moveTo>
                      <a:pt x="0" y="1216084"/>
                    </a:moveTo>
                    <a:lnTo>
                      <a:pt x="0" y="34298"/>
                    </a:lnTo>
                    <a:cubicBezTo>
                      <a:pt x="0" y="25202"/>
                      <a:pt x="3613" y="16478"/>
                      <a:pt x="10045" y="10046"/>
                    </a:cubicBezTo>
                    <a:cubicBezTo>
                      <a:pt x="16477" y="3614"/>
                      <a:pt x="25201" y="0"/>
                      <a:pt x="34298" y="0"/>
                    </a:cubicBezTo>
                    <a:lnTo>
                      <a:pt x="1749452" y="0"/>
                    </a:lnTo>
                    <a:cubicBezTo>
                      <a:pt x="1758549" y="0"/>
                      <a:pt x="1767272" y="3614"/>
                      <a:pt x="1773704" y="10046"/>
                    </a:cubicBezTo>
                    <a:cubicBezTo>
                      <a:pt x="1780137" y="16478"/>
                      <a:pt x="1783750" y="25202"/>
                      <a:pt x="1783750" y="34298"/>
                    </a:cubicBezTo>
                    <a:lnTo>
                      <a:pt x="1783750" y="1216084"/>
                    </a:lnTo>
                    <a:cubicBezTo>
                      <a:pt x="1783750" y="1225181"/>
                      <a:pt x="1780137" y="1233904"/>
                      <a:pt x="1773704" y="1240337"/>
                    </a:cubicBezTo>
                    <a:cubicBezTo>
                      <a:pt x="1767272" y="1246769"/>
                      <a:pt x="1758549" y="1250382"/>
                      <a:pt x="1749452" y="1250382"/>
                    </a:cubicBezTo>
                    <a:lnTo>
                      <a:pt x="34298" y="1250382"/>
                    </a:lnTo>
                    <a:cubicBezTo>
                      <a:pt x="25201" y="1250382"/>
                      <a:pt x="16477" y="1246769"/>
                      <a:pt x="10045" y="1240337"/>
                    </a:cubicBezTo>
                    <a:cubicBezTo>
                      <a:pt x="3613" y="1233904"/>
                      <a:pt x="0" y="1225181"/>
                      <a:pt x="0" y="1216084"/>
                    </a:cubicBezTo>
                    <a:close/>
                  </a:path>
                </a:pathLst>
              </a:custGeom>
              <a:blipFill>
                <a:blip r:embed="rId8"/>
                <a:stretch>
                  <a:fillRect l="-2216" t="0" r="-2216" b="0"/>
                </a:stretch>
              </a:blipFill>
            </p:spPr>
          </p:sp>
        </p:grpSp>
      </p:grpSp>
      <p:grpSp>
        <p:nvGrpSpPr>
          <p:cNvPr name="Group 11" id="11"/>
          <p:cNvGrpSpPr/>
          <p:nvPr/>
        </p:nvGrpSpPr>
        <p:grpSpPr>
          <a:xfrm rot="0">
            <a:off x="1390645" y="4710560"/>
            <a:ext cx="3911555" cy="320772"/>
            <a:chOff x="0" y="0"/>
            <a:chExt cx="1030204" cy="84483"/>
          </a:xfrm>
        </p:grpSpPr>
        <p:sp>
          <p:nvSpPr>
            <p:cNvPr name="Freeform 12" id="12"/>
            <p:cNvSpPr/>
            <p:nvPr/>
          </p:nvSpPr>
          <p:spPr>
            <a:xfrm flipH="false" flipV="false" rot="0">
              <a:off x="0" y="0"/>
              <a:ext cx="1030204" cy="84483"/>
            </a:xfrm>
            <a:custGeom>
              <a:avLst/>
              <a:gdLst/>
              <a:ahLst/>
              <a:cxnLst/>
              <a:rect r="r" b="b" t="t" l="l"/>
              <a:pathLst>
                <a:path h="84483" w="1030204">
                  <a:moveTo>
                    <a:pt x="0" y="0"/>
                  </a:moveTo>
                  <a:lnTo>
                    <a:pt x="1030204" y="0"/>
                  </a:lnTo>
                  <a:lnTo>
                    <a:pt x="1030204" y="84483"/>
                  </a:lnTo>
                  <a:lnTo>
                    <a:pt x="0" y="84483"/>
                  </a:lnTo>
                  <a:close/>
                </a:path>
              </a:pathLst>
            </a:custGeom>
            <a:solidFill>
              <a:srgbClr val="7252A5">
                <a:alpha val="35686"/>
              </a:srgbClr>
            </a:solidFill>
          </p:spPr>
        </p:sp>
        <p:sp>
          <p:nvSpPr>
            <p:cNvPr name="TextBox 13" id="13"/>
            <p:cNvSpPr txBox="true"/>
            <p:nvPr/>
          </p:nvSpPr>
          <p:spPr>
            <a:xfrm>
              <a:off x="0" y="-47625"/>
              <a:ext cx="1030204" cy="132108"/>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5375752" y="5021807"/>
            <a:ext cx="1640648" cy="320772"/>
            <a:chOff x="0" y="0"/>
            <a:chExt cx="432105" cy="84483"/>
          </a:xfrm>
        </p:grpSpPr>
        <p:sp>
          <p:nvSpPr>
            <p:cNvPr name="Freeform 15" id="15"/>
            <p:cNvSpPr/>
            <p:nvPr/>
          </p:nvSpPr>
          <p:spPr>
            <a:xfrm flipH="false" flipV="false" rot="0">
              <a:off x="0" y="0"/>
              <a:ext cx="432105" cy="84483"/>
            </a:xfrm>
            <a:custGeom>
              <a:avLst/>
              <a:gdLst/>
              <a:ahLst/>
              <a:cxnLst/>
              <a:rect r="r" b="b" t="t" l="l"/>
              <a:pathLst>
                <a:path h="84483" w="432105">
                  <a:moveTo>
                    <a:pt x="0" y="0"/>
                  </a:moveTo>
                  <a:lnTo>
                    <a:pt x="432105" y="0"/>
                  </a:lnTo>
                  <a:lnTo>
                    <a:pt x="432105" y="84483"/>
                  </a:lnTo>
                  <a:lnTo>
                    <a:pt x="0" y="84483"/>
                  </a:lnTo>
                  <a:close/>
                </a:path>
              </a:pathLst>
            </a:custGeom>
            <a:solidFill>
              <a:srgbClr val="7252A5">
                <a:alpha val="35686"/>
              </a:srgbClr>
            </a:solidFill>
          </p:spPr>
        </p:sp>
        <p:sp>
          <p:nvSpPr>
            <p:cNvPr name="TextBox 16" id="16"/>
            <p:cNvSpPr txBox="true"/>
            <p:nvPr/>
          </p:nvSpPr>
          <p:spPr>
            <a:xfrm>
              <a:off x="0" y="-47625"/>
              <a:ext cx="432105" cy="132108"/>
            </a:xfrm>
            <a:prstGeom prst="rect">
              <a:avLst/>
            </a:prstGeom>
          </p:spPr>
          <p:txBody>
            <a:bodyPr anchor="ctr" rtlCol="false" tIns="50800" lIns="50800" bIns="50800" rIns="50800"/>
            <a:lstStyle/>
            <a:p>
              <a:pPr algn="ctr">
                <a:lnSpc>
                  <a:spcPts val="3499"/>
                </a:lnSpc>
              </a:pPr>
            </a:p>
          </p:txBody>
        </p:sp>
      </p:grpSp>
      <p:grpSp>
        <p:nvGrpSpPr>
          <p:cNvPr name="Group 17" id="17"/>
          <p:cNvGrpSpPr/>
          <p:nvPr/>
        </p:nvGrpSpPr>
        <p:grpSpPr>
          <a:xfrm rot="0">
            <a:off x="1390645" y="5352104"/>
            <a:ext cx="2988219" cy="320772"/>
            <a:chOff x="0" y="0"/>
            <a:chExt cx="787021" cy="84483"/>
          </a:xfrm>
        </p:grpSpPr>
        <p:sp>
          <p:nvSpPr>
            <p:cNvPr name="Freeform 18" id="18"/>
            <p:cNvSpPr/>
            <p:nvPr/>
          </p:nvSpPr>
          <p:spPr>
            <a:xfrm flipH="false" flipV="false" rot="0">
              <a:off x="0" y="0"/>
              <a:ext cx="787021" cy="84483"/>
            </a:xfrm>
            <a:custGeom>
              <a:avLst/>
              <a:gdLst/>
              <a:ahLst/>
              <a:cxnLst/>
              <a:rect r="r" b="b" t="t" l="l"/>
              <a:pathLst>
                <a:path h="84483" w="787021">
                  <a:moveTo>
                    <a:pt x="0" y="0"/>
                  </a:moveTo>
                  <a:lnTo>
                    <a:pt x="787021" y="0"/>
                  </a:lnTo>
                  <a:lnTo>
                    <a:pt x="787021" y="84483"/>
                  </a:lnTo>
                  <a:lnTo>
                    <a:pt x="0" y="84483"/>
                  </a:lnTo>
                  <a:close/>
                </a:path>
              </a:pathLst>
            </a:custGeom>
            <a:solidFill>
              <a:srgbClr val="7252A5">
                <a:alpha val="35686"/>
              </a:srgbClr>
            </a:solidFill>
          </p:spPr>
        </p:sp>
        <p:sp>
          <p:nvSpPr>
            <p:cNvPr name="TextBox 19" id="19"/>
            <p:cNvSpPr txBox="true"/>
            <p:nvPr/>
          </p:nvSpPr>
          <p:spPr>
            <a:xfrm>
              <a:off x="0" y="-47625"/>
              <a:ext cx="787021" cy="132108"/>
            </a:xfrm>
            <a:prstGeom prst="rect">
              <a:avLst/>
            </a:prstGeom>
          </p:spPr>
          <p:txBody>
            <a:bodyPr anchor="ctr" rtlCol="false" tIns="50800" lIns="50800" bIns="50800" rIns="50800"/>
            <a:lstStyle/>
            <a:p>
              <a:pPr algn="ctr">
                <a:lnSpc>
                  <a:spcPts val="3499"/>
                </a:lnSpc>
              </a:pPr>
            </a:p>
          </p:txBody>
        </p:sp>
      </p:grpSp>
      <p:grpSp>
        <p:nvGrpSpPr>
          <p:cNvPr name="Group 20" id="20"/>
          <p:cNvGrpSpPr/>
          <p:nvPr/>
        </p:nvGrpSpPr>
        <p:grpSpPr>
          <a:xfrm rot="0">
            <a:off x="2241786" y="5977675"/>
            <a:ext cx="2575276" cy="320772"/>
            <a:chOff x="0" y="0"/>
            <a:chExt cx="678262" cy="84483"/>
          </a:xfrm>
        </p:grpSpPr>
        <p:sp>
          <p:nvSpPr>
            <p:cNvPr name="Freeform 21" id="21"/>
            <p:cNvSpPr/>
            <p:nvPr/>
          </p:nvSpPr>
          <p:spPr>
            <a:xfrm flipH="false" flipV="false" rot="0">
              <a:off x="0" y="0"/>
              <a:ext cx="678262" cy="84483"/>
            </a:xfrm>
            <a:custGeom>
              <a:avLst/>
              <a:gdLst/>
              <a:ahLst/>
              <a:cxnLst/>
              <a:rect r="r" b="b" t="t" l="l"/>
              <a:pathLst>
                <a:path h="84483" w="678262">
                  <a:moveTo>
                    <a:pt x="0" y="0"/>
                  </a:moveTo>
                  <a:lnTo>
                    <a:pt x="678262" y="0"/>
                  </a:lnTo>
                  <a:lnTo>
                    <a:pt x="678262" y="84483"/>
                  </a:lnTo>
                  <a:lnTo>
                    <a:pt x="0" y="84483"/>
                  </a:lnTo>
                  <a:close/>
                </a:path>
              </a:pathLst>
            </a:custGeom>
            <a:solidFill>
              <a:srgbClr val="7252A5">
                <a:alpha val="35686"/>
              </a:srgbClr>
            </a:solidFill>
          </p:spPr>
        </p:sp>
        <p:sp>
          <p:nvSpPr>
            <p:cNvPr name="TextBox 22" id="22"/>
            <p:cNvSpPr txBox="true"/>
            <p:nvPr/>
          </p:nvSpPr>
          <p:spPr>
            <a:xfrm>
              <a:off x="0" y="-47625"/>
              <a:ext cx="678262" cy="132108"/>
            </a:xfrm>
            <a:prstGeom prst="rect">
              <a:avLst/>
            </a:prstGeom>
          </p:spPr>
          <p:txBody>
            <a:bodyPr anchor="ctr" rtlCol="false" tIns="50800" lIns="50800" bIns="50800" rIns="50800"/>
            <a:lstStyle/>
            <a:p>
              <a:pPr algn="ctr">
                <a:lnSpc>
                  <a:spcPts val="3499"/>
                </a:lnSpc>
              </a:pPr>
            </a:p>
          </p:txBody>
        </p:sp>
      </p:grpSp>
      <p:sp>
        <p:nvSpPr>
          <p:cNvPr name="TextBox 23" id="23"/>
          <p:cNvSpPr txBox="true"/>
          <p:nvPr/>
        </p:nvSpPr>
        <p:spPr>
          <a:xfrm rot="0">
            <a:off x="1028700" y="1671740"/>
            <a:ext cx="7576724" cy="809625"/>
          </a:xfrm>
          <a:prstGeom prst="rect">
            <a:avLst/>
          </a:prstGeom>
        </p:spPr>
        <p:txBody>
          <a:bodyPr anchor="t" rtlCol="false" tIns="0" lIns="0" bIns="0" rIns="0">
            <a:spAutoFit/>
          </a:bodyPr>
          <a:lstStyle/>
          <a:p>
            <a:pPr algn="just" marL="0" indent="0" lvl="0">
              <a:lnSpc>
                <a:spcPts val="5850"/>
              </a:lnSpc>
              <a:spcBef>
                <a:spcPct val="0"/>
              </a:spcBef>
            </a:pPr>
            <a:r>
              <a:rPr lang="en-US" b="true" sz="6500" spc="-130">
                <a:solidFill>
                  <a:srgbClr val="000000"/>
                </a:solidFill>
                <a:latin typeface="Proxima Nova Bold"/>
                <a:ea typeface="Proxima Nova Bold"/>
                <a:cs typeface="Proxima Nova Bold"/>
                <a:sym typeface="Proxima Nova Bold"/>
              </a:rPr>
              <a:t>Análisis de Reseña II</a:t>
            </a:r>
          </a:p>
        </p:txBody>
      </p:sp>
      <p:sp>
        <p:nvSpPr>
          <p:cNvPr name="TextBox 24" id="24"/>
          <p:cNvSpPr txBox="true"/>
          <p:nvPr/>
        </p:nvSpPr>
        <p:spPr>
          <a:xfrm rot="0">
            <a:off x="8448345" y="3594417"/>
            <a:ext cx="8810955" cy="377190"/>
          </a:xfrm>
          <a:prstGeom prst="rect">
            <a:avLst/>
          </a:prstGeom>
        </p:spPr>
        <p:txBody>
          <a:bodyPr anchor="t" rtlCol="false" tIns="0" lIns="0" bIns="0" rIns="0">
            <a:spAutoFit/>
          </a:bodyPr>
          <a:lstStyle/>
          <a:p>
            <a:pPr algn="r" marL="0" indent="0" lvl="0">
              <a:lnSpc>
                <a:spcPts val="3150"/>
              </a:lnSpc>
              <a:spcBef>
                <a:spcPct val="0"/>
              </a:spcBef>
            </a:pPr>
            <a:r>
              <a:rPr lang="en-US" sz="2100" spc="-21">
                <a:solidFill>
                  <a:srgbClr val="000000"/>
                </a:solidFill>
                <a:latin typeface="Proxima Nova"/>
                <a:ea typeface="Proxima Nova"/>
                <a:cs typeface="Proxima Nova"/>
                <a:sym typeface="Proxima Nova"/>
              </a:rPr>
              <a:t>El usuario destaca que el teléfono se encuentra en muy buen estado.</a:t>
            </a:r>
          </a:p>
        </p:txBody>
      </p:sp>
      <p:sp>
        <p:nvSpPr>
          <p:cNvPr name="TextBox 25" id="25"/>
          <p:cNvSpPr txBox="true"/>
          <p:nvPr/>
        </p:nvSpPr>
        <p:spPr>
          <a:xfrm rot="0">
            <a:off x="8448345" y="2889250"/>
            <a:ext cx="7814256" cy="727710"/>
          </a:xfrm>
          <a:prstGeom prst="rect">
            <a:avLst/>
          </a:prstGeom>
        </p:spPr>
        <p:txBody>
          <a:bodyPr anchor="t" rtlCol="false" tIns="0" lIns="0" bIns="0" rIns="0">
            <a:spAutoFit/>
          </a:bodyPr>
          <a:lstStyle/>
          <a:p>
            <a:pPr algn="r">
              <a:lnSpc>
                <a:spcPts val="2940"/>
              </a:lnSpc>
            </a:pPr>
            <a:r>
              <a:rPr lang="en-US" b="true" sz="2100">
                <a:solidFill>
                  <a:srgbClr val="000000"/>
                </a:solidFill>
                <a:latin typeface="Proxima Nova Bold"/>
                <a:ea typeface="Proxima Nova Bold"/>
                <a:cs typeface="Proxima Nova Bold"/>
                <a:sym typeface="Proxima Nova Bold"/>
              </a:rPr>
              <a:t>(Apple iPhone 15 Pro (Reacondicionado), Estado general, +2, </a:t>
            </a:r>
            <a:r>
              <a:rPr lang="en-US" b="true" sz="2100" i="true">
                <a:solidFill>
                  <a:srgbClr val="000000"/>
                </a:solidFill>
                <a:latin typeface="Proxima Nova Bold Italics"/>
                <a:ea typeface="Proxima Nova Bold Italics"/>
                <a:cs typeface="Proxima Nova Bold Italics"/>
                <a:sym typeface="Proxima Nova Bold Italics"/>
              </a:rPr>
              <a:t>Kev</a:t>
            </a:r>
            <a:r>
              <a:rPr lang="en-US" b="true" sz="2100">
                <a:solidFill>
                  <a:srgbClr val="000000"/>
                </a:solidFill>
                <a:latin typeface="Proxima Nova Bold"/>
                <a:ea typeface="Proxima Nova Bold"/>
                <a:cs typeface="Proxima Nova Bold"/>
                <a:sym typeface="Proxima Nova Bold"/>
              </a:rPr>
              <a:t>, 01/11/2024)</a:t>
            </a:r>
          </a:p>
        </p:txBody>
      </p:sp>
      <p:sp>
        <p:nvSpPr>
          <p:cNvPr name="TextBox 26" id="26"/>
          <p:cNvSpPr txBox="true"/>
          <p:nvPr/>
        </p:nvSpPr>
        <p:spPr>
          <a:xfrm rot="0">
            <a:off x="8448345" y="2195761"/>
            <a:ext cx="8810955" cy="306705"/>
          </a:xfrm>
          <a:prstGeom prst="rect">
            <a:avLst/>
          </a:prstGeom>
        </p:spPr>
        <p:txBody>
          <a:bodyPr anchor="t" rtlCol="false" tIns="0" lIns="0" bIns="0" rIns="0">
            <a:spAutoFit/>
          </a:bodyPr>
          <a:lstStyle/>
          <a:p>
            <a:pPr algn="r" marL="0" indent="0" lvl="0">
              <a:lnSpc>
                <a:spcPts val="2520"/>
              </a:lnSpc>
              <a:spcBef>
                <a:spcPct val="0"/>
              </a:spcBef>
            </a:pPr>
            <a:r>
              <a:rPr lang="en-US" b="true" sz="1800" i="true">
                <a:solidFill>
                  <a:srgbClr val="7252A5"/>
                </a:solidFill>
                <a:latin typeface="Proxima Nova Bold Italics"/>
                <a:ea typeface="Proxima Nova Bold Italics"/>
                <a:cs typeface="Proxima Nova Bold Italics"/>
                <a:sym typeface="Proxima Nova Bold Italics"/>
              </a:rPr>
              <a:t>Siguiendo el formato (e, a, s, h, t)</a:t>
            </a:r>
          </a:p>
        </p:txBody>
      </p:sp>
      <p:sp>
        <p:nvSpPr>
          <p:cNvPr name="TextBox 27" id="27"/>
          <p:cNvSpPr txBox="true"/>
          <p:nvPr/>
        </p:nvSpPr>
        <p:spPr>
          <a:xfrm rot="0">
            <a:off x="8448345" y="1759053"/>
            <a:ext cx="8810955" cy="530225"/>
          </a:xfrm>
          <a:prstGeom prst="rect">
            <a:avLst/>
          </a:prstGeom>
        </p:spPr>
        <p:txBody>
          <a:bodyPr anchor="t" rtlCol="false" tIns="0" lIns="0" bIns="0" rIns="0">
            <a:spAutoFit/>
          </a:bodyPr>
          <a:lstStyle/>
          <a:p>
            <a:pPr algn="r" marL="0" indent="0" lvl="0">
              <a:lnSpc>
                <a:spcPts val="3999"/>
              </a:lnSpc>
              <a:spcBef>
                <a:spcPct val="0"/>
              </a:spcBef>
            </a:pPr>
            <a:r>
              <a:rPr lang="en-US" b="true" sz="3999" spc="-79">
                <a:solidFill>
                  <a:srgbClr val="000000"/>
                </a:solidFill>
                <a:latin typeface="Proxima Nova Bold"/>
                <a:ea typeface="Proxima Nova Bold"/>
                <a:cs typeface="Proxima Nova Bold"/>
                <a:sym typeface="Proxima Nova Bold"/>
              </a:rPr>
              <a:t>Quíntuplas Extraídas</a:t>
            </a:r>
          </a:p>
        </p:txBody>
      </p:sp>
      <p:sp>
        <p:nvSpPr>
          <p:cNvPr name="TextBox 28" id="28"/>
          <p:cNvSpPr txBox="true"/>
          <p:nvPr/>
        </p:nvSpPr>
        <p:spPr>
          <a:xfrm rot="0">
            <a:off x="8448345" y="4895635"/>
            <a:ext cx="8810955" cy="777240"/>
          </a:xfrm>
          <a:prstGeom prst="rect">
            <a:avLst/>
          </a:prstGeom>
        </p:spPr>
        <p:txBody>
          <a:bodyPr anchor="t" rtlCol="false" tIns="0" lIns="0" bIns="0" rIns="0">
            <a:spAutoFit/>
          </a:bodyPr>
          <a:lstStyle/>
          <a:p>
            <a:pPr algn="r" marL="0" indent="0" lvl="0">
              <a:lnSpc>
                <a:spcPts val="3150"/>
              </a:lnSpc>
              <a:spcBef>
                <a:spcPct val="0"/>
              </a:spcBef>
            </a:pPr>
            <a:r>
              <a:rPr lang="en-US" sz="2100" spc="-21">
                <a:solidFill>
                  <a:srgbClr val="000000"/>
                </a:solidFill>
                <a:latin typeface="Proxima Nova"/>
                <a:ea typeface="Proxima Nova"/>
                <a:cs typeface="Proxima Nova"/>
                <a:sym typeface="Proxima Nova"/>
              </a:rPr>
              <a:t>No obstante, lo recibe con un gran rasguño en la pantalla, motivo por el que había sido devuelto con anterioridad</a:t>
            </a:r>
          </a:p>
        </p:txBody>
      </p:sp>
      <p:sp>
        <p:nvSpPr>
          <p:cNvPr name="TextBox 29" id="29"/>
          <p:cNvSpPr txBox="true"/>
          <p:nvPr/>
        </p:nvSpPr>
        <p:spPr>
          <a:xfrm rot="0">
            <a:off x="8448345" y="4162296"/>
            <a:ext cx="7814256" cy="727710"/>
          </a:xfrm>
          <a:prstGeom prst="rect">
            <a:avLst/>
          </a:prstGeom>
        </p:spPr>
        <p:txBody>
          <a:bodyPr anchor="t" rtlCol="false" tIns="0" lIns="0" bIns="0" rIns="0">
            <a:spAutoFit/>
          </a:bodyPr>
          <a:lstStyle/>
          <a:p>
            <a:pPr algn="r">
              <a:lnSpc>
                <a:spcPts val="2940"/>
              </a:lnSpc>
            </a:pPr>
            <a:r>
              <a:rPr lang="en-US" b="true" sz="2100">
                <a:solidFill>
                  <a:srgbClr val="000000"/>
                </a:solidFill>
                <a:latin typeface="Proxima Nova Bold"/>
                <a:ea typeface="Proxima Nova Bold"/>
                <a:cs typeface="Proxima Nova Bold"/>
                <a:sym typeface="Proxima Nova Bold"/>
              </a:rPr>
              <a:t>(Apple iPhone 15 Pro (Reacondicionado), Calidad de la pantalla, -2, </a:t>
            </a:r>
            <a:r>
              <a:rPr lang="en-US" b="true" sz="2100" i="true">
                <a:solidFill>
                  <a:srgbClr val="000000"/>
                </a:solidFill>
                <a:latin typeface="Proxima Nova Bold Italics"/>
                <a:ea typeface="Proxima Nova Bold Italics"/>
                <a:cs typeface="Proxima Nova Bold Italics"/>
                <a:sym typeface="Proxima Nova Bold Italics"/>
              </a:rPr>
              <a:t>Kev</a:t>
            </a:r>
            <a:r>
              <a:rPr lang="en-US" b="true" sz="2100">
                <a:solidFill>
                  <a:srgbClr val="000000"/>
                </a:solidFill>
                <a:latin typeface="Proxima Nova Bold"/>
                <a:ea typeface="Proxima Nova Bold"/>
                <a:cs typeface="Proxima Nova Bold"/>
                <a:sym typeface="Proxima Nova Bold"/>
              </a:rPr>
              <a:t>, 01/11/2024)</a:t>
            </a:r>
          </a:p>
        </p:txBody>
      </p:sp>
      <p:sp>
        <p:nvSpPr>
          <p:cNvPr name="TextBox 30" id="30"/>
          <p:cNvSpPr txBox="true"/>
          <p:nvPr/>
        </p:nvSpPr>
        <p:spPr>
          <a:xfrm rot="0">
            <a:off x="16533078" y="2787967"/>
            <a:ext cx="726222" cy="863600"/>
          </a:xfrm>
          <a:prstGeom prst="rect">
            <a:avLst/>
          </a:prstGeom>
        </p:spPr>
        <p:txBody>
          <a:bodyPr anchor="t" rtlCol="false" tIns="0" lIns="0" bIns="0" rIns="0">
            <a:spAutoFit/>
          </a:bodyPr>
          <a:lstStyle/>
          <a:p>
            <a:pPr algn="r">
              <a:lnSpc>
                <a:spcPts val="7000"/>
              </a:lnSpc>
            </a:pPr>
            <a:r>
              <a:rPr lang="en-US" sz="5000">
                <a:solidFill>
                  <a:srgbClr val="7252A5"/>
                </a:solidFill>
                <a:latin typeface="Proxima Nova"/>
                <a:ea typeface="Proxima Nova"/>
                <a:cs typeface="Proxima Nova"/>
                <a:sym typeface="Proxima Nova"/>
              </a:rPr>
              <a:t>01</a:t>
            </a:r>
          </a:p>
        </p:txBody>
      </p:sp>
      <p:sp>
        <p:nvSpPr>
          <p:cNvPr name="TextBox 31" id="31"/>
          <p:cNvSpPr txBox="true"/>
          <p:nvPr/>
        </p:nvSpPr>
        <p:spPr>
          <a:xfrm rot="0">
            <a:off x="16434126" y="4061013"/>
            <a:ext cx="825174" cy="863600"/>
          </a:xfrm>
          <a:prstGeom prst="rect">
            <a:avLst/>
          </a:prstGeom>
        </p:spPr>
        <p:txBody>
          <a:bodyPr anchor="t" rtlCol="false" tIns="0" lIns="0" bIns="0" rIns="0">
            <a:spAutoFit/>
          </a:bodyPr>
          <a:lstStyle/>
          <a:p>
            <a:pPr algn="r">
              <a:lnSpc>
                <a:spcPts val="7000"/>
              </a:lnSpc>
            </a:pPr>
            <a:r>
              <a:rPr lang="en-US" sz="5000">
                <a:solidFill>
                  <a:srgbClr val="7252A5"/>
                </a:solidFill>
                <a:latin typeface="Proxima Nova"/>
                <a:ea typeface="Proxima Nova"/>
                <a:cs typeface="Proxima Nova"/>
                <a:sym typeface="Proxima Nova"/>
              </a:rPr>
              <a:t>02</a:t>
            </a:r>
          </a:p>
        </p:txBody>
      </p:sp>
      <p:sp>
        <p:nvSpPr>
          <p:cNvPr name="TextBox 32" id="32"/>
          <p:cNvSpPr txBox="true"/>
          <p:nvPr/>
        </p:nvSpPr>
        <p:spPr>
          <a:xfrm rot="0">
            <a:off x="5302200" y="4515057"/>
            <a:ext cx="276746" cy="355889"/>
          </a:xfrm>
          <a:prstGeom prst="rect">
            <a:avLst/>
          </a:prstGeom>
        </p:spPr>
        <p:txBody>
          <a:bodyPr anchor="t" rtlCol="false" tIns="0" lIns="0" bIns="0" rIns="0">
            <a:spAutoFit/>
          </a:bodyPr>
          <a:lstStyle/>
          <a:p>
            <a:pPr algn="ctr">
              <a:lnSpc>
                <a:spcPts val="2959"/>
              </a:lnSpc>
            </a:pPr>
            <a:r>
              <a:rPr lang="en-US" b="true" sz="2113">
                <a:solidFill>
                  <a:srgbClr val="7252A5"/>
                </a:solidFill>
                <a:latin typeface="Proxima Nova Bold"/>
                <a:ea typeface="Proxima Nova Bold"/>
                <a:cs typeface="Proxima Nova Bold"/>
                <a:sym typeface="Proxima Nova Bold"/>
              </a:rPr>
              <a:t>01</a:t>
            </a:r>
          </a:p>
        </p:txBody>
      </p:sp>
      <p:sp>
        <p:nvSpPr>
          <p:cNvPr name="TextBox 33" id="33"/>
          <p:cNvSpPr txBox="true"/>
          <p:nvPr/>
        </p:nvSpPr>
        <p:spPr>
          <a:xfrm rot="0">
            <a:off x="6688904" y="4507230"/>
            <a:ext cx="327496" cy="355889"/>
          </a:xfrm>
          <a:prstGeom prst="rect">
            <a:avLst/>
          </a:prstGeom>
        </p:spPr>
        <p:txBody>
          <a:bodyPr anchor="t" rtlCol="false" tIns="0" lIns="0" bIns="0" rIns="0">
            <a:spAutoFit/>
          </a:bodyPr>
          <a:lstStyle/>
          <a:p>
            <a:pPr algn="ctr">
              <a:lnSpc>
                <a:spcPts val="2959"/>
              </a:lnSpc>
            </a:pPr>
            <a:r>
              <a:rPr lang="en-US" b="true" sz="2113">
                <a:solidFill>
                  <a:srgbClr val="7252A5"/>
                </a:solidFill>
                <a:latin typeface="Proxima Nova Bold"/>
                <a:ea typeface="Proxima Nova Bold"/>
                <a:cs typeface="Proxima Nova Bold"/>
                <a:sym typeface="Proxima Nova Bold"/>
              </a:rPr>
              <a:t>02</a:t>
            </a:r>
          </a:p>
        </p:txBody>
      </p:sp>
      <p:sp>
        <p:nvSpPr>
          <p:cNvPr name="TextBox 34" id="34"/>
          <p:cNvSpPr txBox="true"/>
          <p:nvPr/>
        </p:nvSpPr>
        <p:spPr>
          <a:xfrm rot="0">
            <a:off x="5872078" y="5939575"/>
            <a:ext cx="323999" cy="355889"/>
          </a:xfrm>
          <a:prstGeom prst="rect">
            <a:avLst/>
          </a:prstGeom>
        </p:spPr>
        <p:txBody>
          <a:bodyPr anchor="t" rtlCol="false" tIns="0" lIns="0" bIns="0" rIns="0">
            <a:spAutoFit/>
          </a:bodyPr>
          <a:lstStyle/>
          <a:p>
            <a:pPr algn="ctr">
              <a:lnSpc>
                <a:spcPts val="2959"/>
              </a:lnSpc>
            </a:pPr>
            <a:r>
              <a:rPr lang="en-US" b="true" sz="2113">
                <a:solidFill>
                  <a:srgbClr val="7252A5"/>
                </a:solidFill>
                <a:latin typeface="Proxima Nova Bold"/>
                <a:ea typeface="Proxima Nova Bold"/>
                <a:cs typeface="Proxima Nova Bold"/>
                <a:sym typeface="Proxima Nova Bold"/>
              </a:rPr>
              <a:t>03</a:t>
            </a:r>
          </a:p>
        </p:txBody>
      </p:sp>
      <p:sp>
        <p:nvSpPr>
          <p:cNvPr name="TextBox 35" id="35"/>
          <p:cNvSpPr txBox="true"/>
          <p:nvPr/>
        </p:nvSpPr>
        <p:spPr>
          <a:xfrm rot="0">
            <a:off x="8306155" y="6593222"/>
            <a:ext cx="8953145" cy="377190"/>
          </a:xfrm>
          <a:prstGeom prst="rect">
            <a:avLst/>
          </a:prstGeom>
        </p:spPr>
        <p:txBody>
          <a:bodyPr anchor="t" rtlCol="false" tIns="0" lIns="0" bIns="0" rIns="0">
            <a:spAutoFit/>
          </a:bodyPr>
          <a:lstStyle/>
          <a:p>
            <a:pPr algn="r" marL="0" indent="0" lvl="0">
              <a:lnSpc>
                <a:spcPts val="3150"/>
              </a:lnSpc>
              <a:spcBef>
                <a:spcPct val="0"/>
              </a:spcBef>
            </a:pPr>
            <a:r>
              <a:rPr lang="en-US" sz="2100" spc="-21">
                <a:solidFill>
                  <a:srgbClr val="000000"/>
                </a:solidFill>
                <a:latin typeface="Proxima Nova"/>
                <a:ea typeface="Proxima Nova"/>
                <a:cs typeface="Proxima Nova"/>
                <a:sym typeface="Proxima Nova"/>
              </a:rPr>
              <a:t>El usuario también destaca que no dispone de ranura física para la tarjeta SIM.</a:t>
            </a:r>
          </a:p>
        </p:txBody>
      </p:sp>
      <p:sp>
        <p:nvSpPr>
          <p:cNvPr name="TextBox 36" id="36"/>
          <p:cNvSpPr txBox="true"/>
          <p:nvPr/>
        </p:nvSpPr>
        <p:spPr>
          <a:xfrm rot="0">
            <a:off x="8448345" y="5859883"/>
            <a:ext cx="7814256" cy="727710"/>
          </a:xfrm>
          <a:prstGeom prst="rect">
            <a:avLst/>
          </a:prstGeom>
        </p:spPr>
        <p:txBody>
          <a:bodyPr anchor="t" rtlCol="false" tIns="0" lIns="0" bIns="0" rIns="0">
            <a:spAutoFit/>
          </a:bodyPr>
          <a:lstStyle/>
          <a:p>
            <a:pPr algn="r">
              <a:lnSpc>
                <a:spcPts val="2940"/>
              </a:lnSpc>
            </a:pPr>
            <a:r>
              <a:rPr lang="en-US" b="true" sz="2100">
                <a:solidFill>
                  <a:srgbClr val="000000"/>
                </a:solidFill>
                <a:latin typeface="Proxima Nova Bold"/>
                <a:ea typeface="Proxima Nova Bold"/>
                <a:cs typeface="Proxima Nova Bold"/>
                <a:sym typeface="Proxima Nova Bold"/>
              </a:rPr>
              <a:t>(Apple iPhone 15 Pro (Reacondicionado), Versión eSIM, -1, </a:t>
            </a:r>
            <a:r>
              <a:rPr lang="en-US" b="true" sz="2100" i="true">
                <a:solidFill>
                  <a:srgbClr val="000000"/>
                </a:solidFill>
                <a:latin typeface="Proxima Nova Bold Italics"/>
                <a:ea typeface="Proxima Nova Bold Italics"/>
                <a:cs typeface="Proxima Nova Bold Italics"/>
                <a:sym typeface="Proxima Nova Bold Italics"/>
              </a:rPr>
              <a:t>Kev</a:t>
            </a:r>
            <a:r>
              <a:rPr lang="en-US" b="true" sz="2100">
                <a:solidFill>
                  <a:srgbClr val="000000"/>
                </a:solidFill>
                <a:latin typeface="Proxima Nova Bold"/>
                <a:ea typeface="Proxima Nova Bold"/>
                <a:cs typeface="Proxima Nova Bold"/>
                <a:sym typeface="Proxima Nova Bold"/>
              </a:rPr>
              <a:t>, 01/11/2024)</a:t>
            </a:r>
          </a:p>
        </p:txBody>
      </p:sp>
      <p:sp>
        <p:nvSpPr>
          <p:cNvPr name="TextBox 37" id="37"/>
          <p:cNvSpPr txBox="true"/>
          <p:nvPr/>
        </p:nvSpPr>
        <p:spPr>
          <a:xfrm rot="0">
            <a:off x="16434126" y="5758600"/>
            <a:ext cx="825174" cy="863600"/>
          </a:xfrm>
          <a:prstGeom prst="rect">
            <a:avLst/>
          </a:prstGeom>
        </p:spPr>
        <p:txBody>
          <a:bodyPr anchor="t" rtlCol="false" tIns="0" lIns="0" bIns="0" rIns="0">
            <a:spAutoFit/>
          </a:bodyPr>
          <a:lstStyle/>
          <a:p>
            <a:pPr algn="r">
              <a:lnSpc>
                <a:spcPts val="7000"/>
              </a:lnSpc>
            </a:pPr>
            <a:r>
              <a:rPr lang="en-US" sz="5000">
                <a:solidFill>
                  <a:srgbClr val="7252A5"/>
                </a:solidFill>
                <a:latin typeface="Proxima Nova"/>
                <a:ea typeface="Proxima Nova"/>
                <a:cs typeface="Proxima Nova"/>
                <a:sym typeface="Proxima Nova"/>
              </a:rPr>
              <a:t>03</a:t>
            </a:r>
          </a:p>
        </p:txBody>
      </p:sp>
      <p:sp>
        <p:nvSpPr>
          <p:cNvPr name="TextBox 38" id="38"/>
          <p:cNvSpPr txBox="true"/>
          <p:nvPr/>
        </p:nvSpPr>
        <p:spPr>
          <a:xfrm rot="0">
            <a:off x="8448345" y="7237112"/>
            <a:ext cx="8810955" cy="530225"/>
          </a:xfrm>
          <a:prstGeom prst="rect">
            <a:avLst/>
          </a:prstGeom>
        </p:spPr>
        <p:txBody>
          <a:bodyPr anchor="t" rtlCol="false" tIns="0" lIns="0" bIns="0" rIns="0">
            <a:spAutoFit/>
          </a:bodyPr>
          <a:lstStyle/>
          <a:p>
            <a:pPr algn="r" marL="0" indent="0" lvl="0">
              <a:lnSpc>
                <a:spcPts val="3999"/>
              </a:lnSpc>
              <a:spcBef>
                <a:spcPct val="0"/>
              </a:spcBef>
            </a:pPr>
            <a:r>
              <a:rPr lang="en-US" b="true" sz="3999" spc="-79">
                <a:solidFill>
                  <a:srgbClr val="000000"/>
                </a:solidFill>
                <a:latin typeface="Proxima Nova Bold"/>
                <a:ea typeface="Proxima Nova Bold"/>
                <a:cs typeface="Proxima Nova Bold"/>
                <a:sym typeface="Proxima Nova Bold"/>
              </a:rPr>
              <a:t>Conclusiones</a:t>
            </a:r>
          </a:p>
        </p:txBody>
      </p:sp>
      <p:sp>
        <p:nvSpPr>
          <p:cNvPr name="TextBox 39" id="39"/>
          <p:cNvSpPr txBox="true"/>
          <p:nvPr/>
        </p:nvSpPr>
        <p:spPr>
          <a:xfrm rot="0">
            <a:off x="8448345" y="7748287"/>
            <a:ext cx="8810955" cy="1577340"/>
          </a:xfrm>
          <a:prstGeom prst="rect">
            <a:avLst/>
          </a:prstGeom>
        </p:spPr>
        <p:txBody>
          <a:bodyPr anchor="t" rtlCol="false" tIns="0" lIns="0" bIns="0" rIns="0">
            <a:spAutoFit/>
          </a:bodyPr>
          <a:lstStyle/>
          <a:p>
            <a:pPr algn="r">
              <a:lnSpc>
                <a:spcPts val="3150"/>
              </a:lnSpc>
            </a:pPr>
            <a:r>
              <a:rPr lang="en-US" sz="2100" spc="-21">
                <a:solidFill>
                  <a:srgbClr val="000000"/>
                </a:solidFill>
                <a:latin typeface="Proxima Nova"/>
                <a:ea typeface="Proxima Nova"/>
                <a:cs typeface="Proxima Nova"/>
                <a:sym typeface="Proxima Nova"/>
              </a:rPr>
              <a:t>El análisis del sentimiento justifican la calificación de 2 estrellas:</a:t>
            </a:r>
          </a:p>
          <a:p>
            <a:pPr algn="r">
              <a:lnSpc>
                <a:spcPts val="3150"/>
              </a:lnSpc>
            </a:pPr>
            <a:r>
              <a:rPr lang="en-US" b="true" sz="2100" spc="-21">
                <a:solidFill>
                  <a:srgbClr val="7ED957"/>
                </a:solidFill>
                <a:latin typeface="Proxima Nova Bold"/>
                <a:ea typeface="Proxima Nova Bold"/>
                <a:cs typeface="Proxima Nova Bold"/>
                <a:sym typeface="Proxima Nova Bold"/>
              </a:rPr>
              <a:t>1 opinión positiva emocional (+2)</a:t>
            </a:r>
          </a:p>
          <a:p>
            <a:pPr algn="r">
              <a:lnSpc>
                <a:spcPts val="3150"/>
              </a:lnSpc>
            </a:pPr>
            <a:r>
              <a:rPr lang="en-US" b="true" sz="2100" spc="-21">
                <a:solidFill>
                  <a:srgbClr val="FF914D"/>
                </a:solidFill>
                <a:latin typeface="Proxima Nova Bold"/>
                <a:ea typeface="Proxima Nova Bold"/>
                <a:cs typeface="Proxima Nova Bold"/>
                <a:sym typeface="Proxima Nova Bold"/>
              </a:rPr>
              <a:t>1 opinión negativa racional (-1)</a:t>
            </a:r>
          </a:p>
          <a:p>
            <a:pPr algn="r">
              <a:lnSpc>
                <a:spcPts val="3150"/>
              </a:lnSpc>
            </a:pPr>
            <a:r>
              <a:rPr lang="en-US" b="true" sz="2100" spc="-21">
                <a:solidFill>
                  <a:srgbClr val="FF1616"/>
                </a:solidFill>
                <a:latin typeface="Proxima Nova Bold"/>
                <a:ea typeface="Proxima Nova Bold"/>
                <a:cs typeface="Proxima Nova Bold"/>
                <a:sym typeface="Proxima Nova Bold"/>
              </a:rPr>
              <a:t>  1 opinión negativa emocional (-2)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485775" y="485775"/>
            <a:ext cx="17316450" cy="9315450"/>
          </a:xfrm>
          <a:prstGeom prst="rect">
            <a:avLst/>
          </a:prstGeom>
          <a:solidFill>
            <a:srgbClr val="EBEBEB"/>
          </a:solidFill>
        </p:spPr>
      </p:sp>
      <p:grpSp>
        <p:nvGrpSpPr>
          <p:cNvPr name="Group 3" id="3"/>
          <p:cNvGrpSpPr/>
          <p:nvPr/>
        </p:nvGrpSpPr>
        <p:grpSpPr>
          <a:xfrm rot="0">
            <a:off x="10011105" y="2873559"/>
            <a:ext cx="7422150" cy="4539882"/>
            <a:chOff x="0" y="0"/>
            <a:chExt cx="9896200" cy="6053176"/>
          </a:xfrm>
        </p:grpSpPr>
        <p:sp>
          <p:nvSpPr>
            <p:cNvPr name="Freeform 4" id="4"/>
            <p:cNvSpPr/>
            <p:nvPr/>
          </p:nvSpPr>
          <p:spPr>
            <a:xfrm flipH="false" flipV="false" rot="0">
              <a:off x="0" y="0"/>
              <a:ext cx="9896200" cy="6053176"/>
            </a:xfrm>
            <a:custGeom>
              <a:avLst/>
              <a:gdLst/>
              <a:ahLst/>
              <a:cxnLst/>
              <a:rect r="r" b="b" t="t" l="l"/>
              <a:pathLst>
                <a:path h="6053176" w="9896200">
                  <a:moveTo>
                    <a:pt x="0" y="0"/>
                  </a:moveTo>
                  <a:lnTo>
                    <a:pt x="9896200" y="0"/>
                  </a:lnTo>
                  <a:lnTo>
                    <a:pt x="9896200" y="6053176"/>
                  </a:lnTo>
                  <a:lnTo>
                    <a:pt x="0" y="6053176"/>
                  </a:lnTo>
                  <a:lnTo>
                    <a:pt x="0" y="0"/>
                  </a:lnTo>
                  <a:close/>
                </a:path>
              </a:pathLst>
            </a:custGeom>
            <a:blipFill>
              <a:blip r:embed="rId2"/>
              <a:stretch>
                <a:fillRect l="0" t="0" r="0" b="0"/>
              </a:stretch>
            </a:blipFill>
          </p:spPr>
        </p:sp>
        <p:grpSp>
          <p:nvGrpSpPr>
            <p:cNvPr name="Group 5" id="5"/>
            <p:cNvGrpSpPr/>
            <p:nvPr/>
          </p:nvGrpSpPr>
          <p:grpSpPr>
            <a:xfrm rot="0">
              <a:off x="976039" y="152030"/>
              <a:ext cx="7922081" cy="5136981"/>
              <a:chOff x="0" y="0"/>
              <a:chExt cx="1227361" cy="795868"/>
            </a:xfrm>
          </p:grpSpPr>
          <p:sp>
            <p:nvSpPr>
              <p:cNvPr name="Freeform 6" id="6"/>
              <p:cNvSpPr/>
              <p:nvPr/>
            </p:nvSpPr>
            <p:spPr>
              <a:xfrm flipH="false" flipV="false" rot="0">
                <a:off x="0" y="0"/>
                <a:ext cx="1227361" cy="795868"/>
              </a:xfrm>
              <a:custGeom>
                <a:avLst/>
                <a:gdLst/>
                <a:ahLst/>
                <a:cxnLst/>
                <a:rect r="r" b="b" t="t" l="l"/>
                <a:pathLst>
                  <a:path h="795868" w="1227361">
                    <a:moveTo>
                      <a:pt x="10326" y="0"/>
                    </a:moveTo>
                    <a:lnTo>
                      <a:pt x="1217034" y="0"/>
                    </a:lnTo>
                    <a:cubicBezTo>
                      <a:pt x="1219773" y="0"/>
                      <a:pt x="1222400" y="1088"/>
                      <a:pt x="1224336" y="3025"/>
                    </a:cubicBezTo>
                    <a:cubicBezTo>
                      <a:pt x="1226273" y="4961"/>
                      <a:pt x="1227361" y="7588"/>
                      <a:pt x="1227361" y="10326"/>
                    </a:cubicBezTo>
                    <a:lnTo>
                      <a:pt x="1227361" y="785541"/>
                    </a:lnTo>
                    <a:cubicBezTo>
                      <a:pt x="1227361" y="788280"/>
                      <a:pt x="1226273" y="790907"/>
                      <a:pt x="1224336" y="792843"/>
                    </a:cubicBezTo>
                    <a:cubicBezTo>
                      <a:pt x="1222400" y="794780"/>
                      <a:pt x="1219773" y="795868"/>
                      <a:pt x="1217034" y="795868"/>
                    </a:cubicBezTo>
                    <a:lnTo>
                      <a:pt x="10326" y="795868"/>
                    </a:lnTo>
                    <a:cubicBezTo>
                      <a:pt x="7588" y="795868"/>
                      <a:pt x="4961" y="794780"/>
                      <a:pt x="3025" y="792843"/>
                    </a:cubicBezTo>
                    <a:cubicBezTo>
                      <a:pt x="1088" y="790907"/>
                      <a:pt x="0" y="788280"/>
                      <a:pt x="0" y="785541"/>
                    </a:cubicBezTo>
                    <a:lnTo>
                      <a:pt x="0" y="10326"/>
                    </a:lnTo>
                    <a:cubicBezTo>
                      <a:pt x="0" y="7588"/>
                      <a:pt x="1088" y="4961"/>
                      <a:pt x="3025" y="3025"/>
                    </a:cubicBezTo>
                    <a:cubicBezTo>
                      <a:pt x="4961" y="1088"/>
                      <a:pt x="7588" y="0"/>
                      <a:pt x="10326" y="0"/>
                    </a:cubicBezTo>
                    <a:close/>
                  </a:path>
                </a:pathLst>
              </a:custGeom>
              <a:blipFill>
                <a:blip r:embed="rId3"/>
                <a:stretch>
                  <a:fillRect l="0" t="-1054" r="0" b="-1054"/>
                </a:stretch>
              </a:blipFill>
            </p:spPr>
          </p:sp>
        </p:grpSp>
      </p:grpSp>
      <p:sp>
        <p:nvSpPr>
          <p:cNvPr name="TextBox 7" id="7"/>
          <p:cNvSpPr txBox="true"/>
          <p:nvPr/>
        </p:nvSpPr>
        <p:spPr>
          <a:xfrm rot="0">
            <a:off x="8459567" y="1671740"/>
            <a:ext cx="8799733" cy="809625"/>
          </a:xfrm>
          <a:prstGeom prst="rect">
            <a:avLst/>
          </a:prstGeom>
        </p:spPr>
        <p:txBody>
          <a:bodyPr anchor="t" rtlCol="false" tIns="0" lIns="0" bIns="0" rIns="0">
            <a:spAutoFit/>
          </a:bodyPr>
          <a:lstStyle/>
          <a:p>
            <a:pPr algn="r" marL="0" indent="0" lvl="0">
              <a:lnSpc>
                <a:spcPts val="5850"/>
              </a:lnSpc>
              <a:spcBef>
                <a:spcPct val="0"/>
              </a:spcBef>
            </a:pPr>
            <a:r>
              <a:rPr lang="en-US" b="true" sz="6500" spc="-130">
                <a:solidFill>
                  <a:srgbClr val="000000"/>
                </a:solidFill>
                <a:latin typeface="Proxima Nova Bold"/>
                <a:ea typeface="Proxima Nova Bold"/>
                <a:cs typeface="Proxima Nova Bold"/>
                <a:sym typeface="Proxima Nova Bold"/>
              </a:rPr>
              <a:t>Análisis de Reseña III</a:t>
            </a:r>
          </a:p>
        </p:txBody>
      </p:sp>
      <p:sp>
        <p:nvSpPr>
          <p:cNvPr name="TextBox 8" id="8"/>
          <p:cNvSpPr txBox="true"/>
          <p:nvPr/>
        </p:nvSpPr>
        <p:spPr>
          <a:xfrm rot="0">
            <a:off x="1028700" y="3652498"/>
            <a:ext cx="8810955" cy="777240"/>
          </a:xfrm>
          <a:prstGeom prst="rect">
            <a:avLst/>
          </a:prstGeom>
        </p:spPr>
        <p:txBody>
          <a:bodyPr anchor="t" rtlCol="false" tIns="0" lIns="0" bIns="0" rIns="0">
            <a:spAutoFit/>
          </a:bodyPr>
          <a:lstStyle/>
          <a:p>
            <a:pPr algn="just" marL="0" indent="0" lvl="0">
              <a:lnSpc>
                <a:spcPts val="3150"/>
              </a:lnSpc>
              <a:spcBef>
                <a:spcPct val="0"/>
              </a:spcBef>
            </a:pPr>
            <a:r>
              <a:rPr lang="en-US" sz="2100" spc="-21">
                <a:solidFill>
                  <a:srgbClr val="000000"/>
                </a:solidFill>
                <a:latin typeface="Proxima Nova"/>
                <a:ea typeface="Proxima Nova"/>
                <a:cs typeface="Proxima Nova"/>
                <a:sym typeface="Proxima Nova"/>
              </a:rPr>
              <a:t>El usuario critica que no ha recibido el producto como esperaba, con un mal embalaje y sin las protecciones necesarias.</a:t>
            </a:r>
          </a:p>
        </p:txBody>
      </p:sp>
      <p:sp>
        <p:nvSpPr>
          <p:cNvPr name="TextBox 9" id="9"/>
          <p:cNvSpPr txBox="true"/>
          <p:nvPr/>
        </p:nvSpPr>
        <p:spPr>
          <a:xfrm rot="0">
            <a:off x="2029369" y="2919096"/>
            <a:ext cx="7810286" cy="727710"/>
          </a:xfrm>
          <a:prstGeom prst="rect">
            <a:avLst/>
          </a:prstGeom>
        </p:spPr>
        <p:txBody>
          <a:bodyPr anchor="t" rtlCol="false" tIns="0" lIns="0" bIns="0" rIns="0">
            <a:spAutoFit/>
          </a:bodyPr>
          <a:lstStyle/>
          <a:p>
            <a:pPr algn="just">
              <a:lnSpc>
                <a:spcPts val="2940"/>
              </a:lnSpc>
            </a:pPr>
            <a:r>
              <a:rPr lang="en-US" b="true" sz="2100">
                <a:solidFill>
                  <a:srgbClr val="000000"/>
                </a:solidFill>
                <a:latin typeface="Proxima Nova Bold"/>
                <a:ea typeface="Proxima Nova Bold"/>
                <a:cs typeface="Proxima Nova Bold"/>
                <a:sym typeface="Proxima Nova Bold"/>
              </a:rPr>
              <a:t>(Apple iPhone 15 Pro (Reacondicionado), Embalaje y protección, -2, </a:t>
            </a:r>
            <a:r>
              <a:rPr lang="en-US" b="true" sz="2100" i="true">
                <a:solidFill>
                  <a:srgbClr val="000000"/>
                </a:solidFill>
                <a:latin typeface="Proxima Nova Bold Italics"/>
                <a:ea typeface="Proxima Nova Bold Italics"/>
                <a:cs typeface="Proxima Nova Bold Italics"/>
                <a:sym typeface="Proxima Nova Bold Italics"/>
              </a:rPr>
              <a:t>Antonio Caracciolo</a:t>
            </a:r>
            <a:r>
              <a:rPr lang="en-US" b="true" sz="2100">
                <a:solidFill>
                  <a:srgbClr val="000000"/>
                </a:solidFill>
                <a:latin typeface="Proxima Nova Bold"/>
                <a:ea typeface="Proxima Nova Bold"/>
                <a:cs typeface="Proxima Nova Bold"/>
                <a:sym typeface="Proxima Nova Bold"/>
              </a:rPr>
              <a:t>, 21/12/2024)</a:t>
            </a:r>
          </a:p>
        </p:txBody>
      </p:sp>
      <p:sp>
        <p:nvSpPr>
          <p:cNvPr name="TextBox 10" id="10"/>
          <p:cNvSpPr txBox="true"/>
          <p:nvPr/>
        </p:nvSpPr>
        <p:spPr>
          <a:xfrm rot="0">
            <a:off x="1028700" y="2195761"/>
            <a:ext cx="8810955" cy="306705"/>
          </a:xfrm>
          <a:prstGeom prst="rect">
            <a:avLst/>
          </a:prstGeom>
        </p:spPr>
        <p:txBody>
          <a:bodyPr anchor="t" rtlCol="false" tIns="0" lIns="0" bIns="0" rIns="0">
            <a:spAutoFit/>
          </a:bodyPr>
          <a:lstStyle/>
          <a:p>
            <a:pPr algn="l" marL="0" indent="0" lvl="0">
              <a:lnSpc>
                <a:spcPts val="2520"/>
              </a:lnSpc>
              <a:spcBef>
                <a:spcPct val="0"/>
              </a:spcBef>
            </a:pPr>
            <a:r>
              <a:rPr lang="en-US" b="true" sz="1800" i="true">
                <a:solidFill>
                  <a:srgbClr val="7252A5"/>
                </a:solidFill>
                <a:latin typeface="Proxima Nova Bold Italics"/>
                <a:ea typeface="Proxima Nova Bold Italics"/>
                <a:cs typeface="Proxima Nova Bold Italics"/>
                <a:sym typeface="Proxima Nova Bold Italics"/>
              </a:rPr>
              <a:t>Siguiendo el formato (e, a, s, h, t)</a:t>
            </a:r>
          </a:p>
        </p:txBody>
      </p:sp>
      <p:sp>
        <p:nvSpPr>
          <p:cNvPr name="TextBox 11" id="11"/>
          <p:cNvSpPr txBox="true"/>
          <p:nvPr/>
        </p:nvSpPr>
        <p:spPr>
          <a:xfrm rot="0">
            <a:off x="1028700" y="1759053"/>
            <a:ext cx="8810955" cy="530225"/>
          </a:xfrm>
          <a:prstGeom prst="rect">
            <a:avLst/>
          </a:prstGeom>
        </p:spPr>
        <p:txBody>
          <a:bodyPr anchor="t" rtlCol="false" tIns="0" lIns="0" bIns="0" rIns="0">
            <a:spAutoFit/>
          </a:bodyPr>
          <a:lstStyle/>
          <a:p>
            <a:pPr algn="just" marL="0" indent="0" lvl="0">
              <a:lnSpc>
                <a:spcPts val="3999"/>
              </a:lnSpc>
              <a:spcBef>
                <a:spcPct val="0"/>
              </a:spcBef>
            </a:pPr>
            <a:r>
              <a:rPr lang="en-US" b="true" sz="3999" spc="-79">
                <a:solidFill>
                  <a:srgbClr val="000000"/>
                </a:solidFill>
                <a:latin typeface="Proxima Nova Bold"/>
                <a:ea typeface="Proxima Nova Bold"/>
                <a:cs typeface="Proxima Nova Bold"/>
                <a:sym typeface="Proxima Nova Bold"/>
              </a:rPr>
              <a:t>Quíntuplas Extraídas</a:t>
            </a:r>
          </a:p>
        </p:txBody>
      </p:sp>
      <p:sp>
        <p:nvSpPr>
          <p:cNvPr name="TextBox 12" id="12"/>
          <p:cNvSpPr txBox="true"/>
          <p:nvPr/>
        </p:nvSpPr>
        <p:spPr>
          <a:xfrm rot="0">
            <a:off x="1028700" y="6621276"/>
            <a:ext cx="8810955" cy="530225"/>
          </a:xfrm>
          <a:prstGeom prst="rect">
            <a:avLst/>
          </a:prstGeom>
        </p:spPr>
        <p:txBody>
          <a:bodyPr anchor="t" rtlCol="false" tIns="0" lIns="0" bIns="0" rIns="0">
            <a:spAutoFit/>
          </a:bodyPr>
          <a:lstStyle/>
          <a:p>
            <a:pPr algn="just" marL="0" indent="0" lvl="0">
              <a:lnSpc>
                <a:spcPts val="3999"/>
              </a:lnSpc>
              <a:spcBef>
                <a:spcPct val="0"/>
              </a:spcBef>
            </a:pPr>
            <a:r>
              <a:rPr lang="en-US" b="true" sz="3999" spc="-79">
                <a:solidFill>
                  <a:srgbClr val="000000"/>
                </a:solidFill>
                <a:latin typeface="Proxima Nova Bold"/>
                <a:ea typeface="Proxima Nova Bold"/>
                <a:cs typeface="Proxima Nova Bold"/>
                <a:sym typeface="Proxima Nova Bold"/>
              </a:rPr>
              <a:t>Conclusiones</a:t>
            </a:r>
          </a:p>
        </p:txBody>
      </p:sp>
      <p:sp>
        <p:nvSpPr>
          <p:cNvPr name="TextBox 13" id="13"/>
          <p:cNvSpPr txBox="true"/>
          <p:nvPr/>
        </p:nvSpPr>
        <p:spPr>
          <a:xfrm rot="0">
            <a:off x="1028700" y="7132451"/>
            <a:ext cx="8810955" cy="1577340"/>
          </a:xfrm>
          <a:prstGeom prst="rect">
            <a:avLst/>
          </a:prstGeom>
        </p:spPr>
        <p:txBody>
          <a:bodyPr anchor="t" rtlCol="false" tIns="0" lIns="0" bIns="0" rIns="0">
            <a:spAutoFit/>
          </a:bodyPr>
          <a:lstStyle/>
          <a:p>
            <a:pPr algn="l">
              <a:lnSpc>
                <a:spcPts val="3150"/>
              </a:lnSpc>
            </a:pPr>
            <a:r>
              <a:rPr lang="en-US" sz="2100" spc="-21">
                <a:solidFill>
                  <a:srgbClr val="000000"/>
                </a:solidFill>
                <a:latin typeface="Proxima Nova"/>
                <a:ea typeface="Proxima Nova"/>
                <a:cs typeface="Proxima Nova"/>
                <a:sym typeface="Proxima Nova"/>
              </a:rPr>
              <a:t>El análisis del sentimiento no justifica la calificación de 3 estrellas, dado que ha sido más duro a la hora de escribir la reseña, no destacando ningún aspecto positivo que le haga poner esa valoración:</a:t>
            </a:r>
          </a:p>
          <a:p>
            <a:pPr algn="l">
              <a:lnSpc>
                <a:spcPts val="3150"/>
              </a:lnSpc>
            </a:pPr>
            <a:r>
              <a:rPr lang="en-US" b="true" sz="2100" spc="-21">
                <a:solidFill>
                  <a:srgbClr val="FF1616"/>
                </a:solidFill>
                <a:latin typeface="Proxima Nova Bold"/>
                <a:ea typeface="Proxima Nova Bold"/>
                <a:cs typeface="Proxima Nova Bold"/>
                <a:sym typeface="Proxima Nova Bold"/>
              </a:rPr>
              <a:t>     2 opiniones negativas emocionales (-2)</a:t>
            </a:r>
          </a:p>
        </p:txBody>
      </p:sp>
      <p:sp>
        <p:nvSpPr>
          <p:cNvPr name="TextBox 14" id="14"/>
          <p:cNvSpPr txBox="true"/>
          <p:nvPr/>
        </p:nvSpPr>
        <p:spPr>
          <a:xfrm rot="0">
            <a:off x="1028700" y="5347713"/>
            <a:ext cx="8810955" cy="777240"/>
          </a:xfrm>
          <a:prstGeom prst="rect">
            <a:avLst/>
          </a:prstGeom>
        </p:spPr>
        <p:txBody>
          <a:bodyPr anchor="t" rtlCol="false" tIns="0" lIns="0" bIns="0" rIns="0">
            <a:spAutoFit/>
          </a:bodyPr>
          <a:lstStyle/>
          <a:p>
            <a:pPr algn="just" marL="0" indent="0" lvl="0">
              <a:lnSpc>
                <a:spcPts val="3150"/>
              </a:lnSpc>
              <a:spcBef>
                <a:spcPct val="0"/>
              </a:spcBef>
            </a:pPr>
            <a:r>
              <a:rPr lang="en-US" sz="2100" spc="-21">
                <a:solidFill>
                  <a:srgbClr val="000000"/>
                </a:solidFill>
                <a:latin typeface="Proxima Nova"/>
                <a:ea typeface="Proxima Nova"/>
                <a:cs typeface="Proxima Nova"/>
                <a:sym typeface="Proxima Nova"/>
              </a:rPr>
              <a:t>El usuario continua expresando que ha recibido el teléfono lleno de suciedad y con una apariencia que denomina “fea”.</a:t>
            </a:r>
          </a:p>
        </p:txBody>
      </p:sp>
      <p:sp>
        <p:nvSpPr>
          <p:cNvPr name="TextBox 15" id="15"/>
          <p:cNvSpPr txBox="true"/>
          <p:nvPr/>
        </p:nvSpPr>
        <p:spPr>
          <a:xfrm rot="0">
            <a:off x="2029369" y="4614311"/>
            <a:ext cx="7810286" cy="727710"/>
          </a:xfrm>
          <a:prstGeom prst="rect">
            <a:avLst/>
          </a:prstGeom>
        </p:spPr>
        <p:txBody>
          <a:bodyPr anchor="t" rtlCol="false" tIns="0" lIns="0" bIns="0" rIns="0">
            <a:spAutoFit/>
          </a:bodyPr>
          <a:lstStyle/>
          <a:p>
            <a:pPr algn="just">
              <a:lnSpc>
                <a:spcPts val="2940"/>
              </a:lnSpc>
            </a:pPr>
            <a:r>
              <a:rPr lang="en-US" b="true" sz="2100">
                <a:solidFill>
                  <a:srgbClr val="000000"/>
                </a:solidFill>
                <a:latin typeface="Proxima Nova Bold"/>
                <a:ea typeface="Proxima Nova Bold"/>
                <a:cs typeface="Proxima Nova Bold"/>
                <a:sym typeface="Proxima Nova Bold"/>
              </a:rPr>
              <a:t>(Apple iPhone 15 Pro (Reacondicionado), Limpieza y apariencia, -2, </a:t>
            </a:r>
            <a:r>
              <a:rPr lang="en-US" b="true" sz="2100" i="true">
                <a:solidFill>
                  <a:srgbClr val="000000"/>
                </a:solidFill>
                <a:latin typeface="Proxima Nova Bold Italics"/>
                <a:ea typeface="Proxima Nova Bold Italics"/>
                <a:cs typeface="Proxima Nova Bold Italics"/>
                <a:sym typeface="Proxima Nova Bold Italics"/>
              </a:rPr>
              <a:t>Antonio Caracciolo</a:t>
            </a:r>
            <a:r>
              <a:rPr lang="en-US" b="true" sz="2100">
                <a:solidFill>
                  <a:srgbClr val="000000"/>
                </a:solidFill>
                <a:latin typeface="Proxima Nova Bold"/>
                <a:ea typeface="Proxima Nova Bold"/>
                <a:cs typeface="Proxima Nova Bold"/>
                <a:sym typeface="Proxima Nova Bold"/>
              </a:rPr>
              <a:t>, 21/12/2024)</a:t>
            </a:r>
          </a:p>
        </p:txBody>
      </p:sp>
      <p:sp>
        <p:nvSpPr>
          <p:cNvPr name="TextBox 16" id="16"/>
          <p:cNvSpPr txBox="true"/>
          <p:nvPr/>
        </p:nvSpPr>
        <p:spPr>
          <a:xfrm rot="0">
            <a:off x="1028700" y="2817814"/>
            <a:ext cx="726222" cy="863600"/>
          </a:xfrm>
          <a:prstGeom prst="rect">
            <a:avLst/>
          </a:prstGeom>
        </p:spPr>
        <p:txBody>
          <a:bodyPr anchor="t" rtlCol="false" tIns="0" lIns="0" bIns="0" rIns="0">
            <a:spAutoFit/>
          </a:bodyPr>
          <a:lstStyle/>
          <a:p>
            <a:pPr algn="ctr">
              <a:lnSpc>
                <a:spcPts val="7000"/>
              </a:lnSpc>
            </a:pPr>
            <a:r>
              <a:rPr lang="en-US" sz="5000">
                <a:solidFill>
                  <a:srgbClr val="7252A5"/>
                </a:solidFill>
                <a:latin typeface="Proxima Nova"/>
                <a:ea typeface="Proxima Nova"/>
                <a:cs typeface="Proxima Nova"/>
                <a:sym typeface="Proxima Nova"/>
              </a:rPr>
              <a:t>01</a:t>
            </a:r>
          </a:p>
        </p:txBody>
      </p:sp>
      <p:sp>
        <p:nvSpPr>
          <p:cNvPr name="TextBox 17" id="17"/>
          <p:cNvSpPr txBox="true"/>
          <p:nvPr/>
        </p:nvSpPr>
        <p:spPr>
          <a:xfrm rot="0">
            <a:off x="1028700" y="4513028"/>
            <a:ext cx="825174" cy="863600"/>
          </a:xfrm>
          <a:prstGeom prst="rect">
            <a:avLst/>
          </a:prstGeom>
        </p:spPr>
        <p:txBody>
          <a:bodyPr anchor="t" rtlCol="false" tIns="0" lIns="0" bIns="0" rIns="0">
            <a:spAutoFit/>
          </a:bodyPr>
          <a:lstStyle/>
          <a:p>
            <a:pPr algn="ctr">
              <a:lnSpc>
                <a:spcPts val="7000"/>
              </a:lnSpc>
            </a:pPr>
            <a:r>
              <a:rPr lang="en-US" sz="5000">
                <a:solidFill>
                  <a:srgbClr val="7252A5"/>
                </a:solidFill>
                <a:latin typeface="Proxima Nova"/>
                <a:ea typeface="Proxima Nova"/>
                <a:cs typeface="Proxima Nova"/>
                <a:sym typeface="Proxima Nova"/>
              </a:rPr>
              <a:t>02</a:t>
            </a:r>
          </a:p>
        </p:txBody>
      </p:sp>
      <p:grpSp>
        <p:nvGrpSpPr>
          <p:cNvPr name="Group 18" id="18"/>
          <p:cNvGrpSpPr/>
          <p:nvPr/>
        </p:nvGrpSpPr>
        <p:grpSpPr>
          <a:xfrm rot="0">
            <a:off x="10952356" y="5570030"/>
            <a:ext cx="1306430" cy="320772"/>
            <a:chOff x="0" y="0"/>
            <a:chExt cx="344080" cy="84483"/>
          </a:xfrm>
        </p:grpSpPr>
        <p:sp>
          <p:nvSpPr>
            <p:cNvPr name="Freeform 19" id="19"/>
            <p:cNvSpPr/>
            <p:nvPr/>
          </p:nvSpPr>
          <p:spPr>
            <a:xfrm flipH="false" flipV="false" rot="0">
              <a:off x="0" y="0"/>
              <a:ext cx="344080" cy="84483"/>
            </a:xfrm>
            <a:custGeom>
              <a:avLst/>
              <a:gdLst/>
              <a:ahLst/>
              <a:cxnLst/>
              <a:rect r="r" b="b" t="t" l="l"/>
              <a:pathLst>
                <a:path h="84483" w="344080">
                  <a:moveTo>
                    <a:pt x="0" y="0"/>
                  </a:moveTo>
                  <a:lnTo>
                    <a:pt x="344080" y="0"/>
                  </a:lnTo>
                  <a:lnTo>
                    <a:pt x="344080" y="84483"/>
                  </a:lnTo>
                  <a:lnTo>
                    <a:pt x="0" y="84483"/>
                  </a:lnTo>
                  <a:close/>
                </a:path>
              </a:pathLst>
            </a:custGeom>
            <a:solidFill>
              <a:srgbClr val="7252A5">
                <a:alpha val="35686"/>
              </a:srgbClr>
            </a:solidFill>
          </p:spPr>
        </p:sp>
        <p:sp>
          <p:nvSpPr>
            <p:cNvPr name="TextBox 20" id="20"/>
            <p:cNvSpPr txBox="true"/>
            <p:nvPr/>
          </p:nvSpPr>
          <p:spPr>
            <a:xfrm>
              <a:off x="0" y="-47625"/>
              <a:ext cx="344080" cy="132108"/>
            </a:xfrm>
            <a:prstGeom prst="rect">
              <a:avLst/>
            </a:prstGeom>
          </p:spPr>
          <p:txBody>
            <a:bodyPr anchor="ctr" rtlCol="false" tIns="50800" lIns="50800" bIns="50800" rIns="50800"/>
            <a:lstStyle/>
            <a:p>
              <a:pPr algn="ctr">
                <a:lnSpc>
                  <a:spcPts val="3499"/>
                </a:lnSpc>
              </a:pPr>
            </a:p>
          </p:txBody>
        </p:sp>
      </p:grpSp>
      <p:grpSp>
        <p:nvGrpSpPr>
          <p:cNvPr name="Group 21" id="21"/>
          <p:cNvGrpSpPr/>
          <p:nvPr/>
        </p:nvGrpSpPr>
        <p:grpSpPr>
          <a:xfrm rot="0">
            <a:off x="10960868" y="6178764"/>
            <a:ext cx="4600701" cy="320772"/>
            <a:chOff x="0" y="0"/>
            <a:chExt cx="1211707" cy="84483"/>
          </a:xfrm>
        </p:grpSpPr>
        <p:sp>
          <p:nvSpPr>
            <p:cNvPr name="Freeform 22" id="22"/>
            <p:cNvSpPr/>
            <p:nvPr/>
          </p:nvSpPr>
          <p:spPr>
            <a:xfrm flipH="false" flipV="false" rot="0">
              <a:off x="0" y="0"/>
              <a:ext cx="1211707" cy="84483"/>
            </a:xfrm>
            <a:custGeom>
              <a:avLst/>
              <a:gdLst/>
              <a:ahLst/>
              <a:cxnLst/>
              <a:rect r="r" b="b" t="t" l="l"/>
              <a:pathLst>
                <a:path h="84483" w="1211707">
                  <a:moveTo>
                    <a:pt x="0" y="0"/>
                  </a:moveTo>
                  <a:lnTo>
                    <a:pt x="1211707" y="0"/>
                  </a:lnTo>
                  <a:lnTo>
                    <a:pt x="1211707" y="84483"/>
                  </a:lnTo>
                  <a:lnTo>
                    <a:pt x="0" y="84483"/>
                  </a:lnTo>
                  <a:close/>
                </a:path>
              </a:pathLst>
            </a:custGeom>
            <a:solidFill>
              <a:srgbClr val="7252A5">
                <a:alpha val="35686"/>
              </a:srgbClr>
            </a:solidFill>
          </p:spPr>
        </p:sp>
        <p:sp>
          <p:nvSpPr>
            <p:cNvPr name="TextBox 23" id="23"/>
            <p:cNvSpPr txBox="true"/>
            <p:nvPr/>
          </p:nvSpPr>
          <p:spPr>
            <a:xfrm>
              <a:off x="0" y="-47625"/>
              <a:ext cx="1211707" cy="132108"/>
            </a:xfrm>
            <a:prstGeom prst="rect">
              <a:avLst/>
            </a:prstGeom>
          </p:spPr>
          <p:txBody>
            <a:bodyPr anchor="ctr" rtlCol="false" tIns="50800" lIns="50800" bIns="50800" rIns="50800"/>
            <a:lstStyle/>
            <a:p>
              <a:pPr algn="ctr">
                <a:lnSpc>
                  <a:spcPts val="3499"/>
                </a:lnSpc>
              </a:pPr>
            </a:p>
          </p:txBody>
        </p:sp>
      </p:grpSp>
      <p:grpSp>
        <p:nvGrpSpPr>
          <p:cNvPr name="Group 24" id="24"/>
          <p:cNvGrpSpPr/>
          <p:nvPr/>
        </p:nvGrpSpPr>
        <p:grpSpPr>
          <a:xfrm rot="0">
            <a:off x="10960868" y="6509061"/>
            <a:ext cx="1503329" cy="320772"/>
            <a:chOff x="0" y="0"/>
            <a:chExt cx="395938" cy="84483"/>
          </a:xfrm>
        </p:grpSpPr>
        <p:sp>
          <p:nvSpPr>
            <p:cNvPr name="Freeform 25" id="25"/>
            <p:cNvSpPr/>
            <p:nvPr/>
          </p:nvSpPr>
          <p:spPr>
            <a:xfrm flipH="false" flipV="false" rot="0">
              <a:off x="0" y="0"/>
              <a:ext cx="395938" cy="84483"/>
            </a:xfrm>
            <a:custGeom>
              <a:avLst/>
              <a:gdLst/>
              <a:ahLst/>
              <a:cxnLst/>
              <a:rect r="r" b="b" t="t" l="l"/>
              <a:pathLst>
                <a:path h="84483" w="395938">
                  <a:moveTo>
                    <a:pt x="0" y="0"/>
                  </a:moveTo>
                  <a:lnTo>
                    <a:pt x="395938" y="0"/>
                  </a:lnTo>
                  <a:lnTo>
                    <a:pt x="395938" y="84483"/>
                  </a:lnTo>
                  <a:lnTo>
                    <a:pt x="0" y="84483"/>
                  </a:lnTo>
                  <a:close/>
                </a:path>
              </a:pathLst>
            </a:custGeom>
            <a:solidFill>
              <a:srgbClr val="7252A5">
                <a:alpha val="35686"/>
              </a:srgbClr>
            </a:solidFill>
          </p:spPr>
        </p:sp>
        <p:sp>
          <p:nvSpPr>
            <p:cNvPr name="TextBox 26" id="26"/>
            <p:cNvSpPr txBox="true"/>
            <p:nvPr/>
          </p:nvSpPr>
          <p:spPr>
            <a:xfrm>
              <a:off x="0" y="-47625"/>
              <a:ext cx="395938" cy="132108"/>
            </a:xfrm>
            <a:prstGeom prst="rect">
              <a:avLst/>
            </a:prstGeom>
          </p:spPr>
          <p:txBody>
            <a:bodyPr anchor="ctr" rtlCol="false" tIns="50800" lIns="50800" bIns="50800" rIns="50800"/>
            <a:lstStyle/>
            <a:p>
              <a:pPr algn="ctr">
                <a:lnSpc>
                  <a:spcPts val="3499"/>
                </a:lnSpc>
              </a:pPr>
            </a:p>
          </p:txBody>
        </p:sp>
      </p:grpSp>
      <p:sp>
        <p:nvSpPr>
          <p:cNvPr name="TextBox 27" id="27"/>
          <p:cNvSpPr txBox="true"/>
          <p:nvPr/>
        </p:nvSpPr>
        <p:spPr>
          <a:xfrm rot="0">
            <a:off x="12417277" y="5534912"/>
            <a:ext cx="276746" cy="355889"/>
          </a:xfrm>
          <a:prstGeom prst="rect">
            <a:avLst/>
          </a:prstGeom>
        </p:spPr>
        <p:txBody>
          <a:bodyPr anchor="t" rtlCol="false" tIns="0" lIns="0" bIns="0" rIns="0">
            <a:spAutoFit/>
          </a:bodyPr>
          <a:lstStyle/>
          <a:p>
            <a:pPr algn="ctr">
              <a:lnSpc>
                <a:spcPts val="2959"/>
              </a:lnSpc>
            </a:pPr>
            <a:r>
              <a:rPr lang="en-US" b="true" sz="2113">
                <a:solidFill>
                  <a:srgbClr val="7252A5"/>
                </a:solidFill>
                <a:latin typeface="Proxima Nova Bold"/>
                <a:ea typeface="Proxima Nova Bold"/>
                <a:cs typeface="Proxima Nova Bold"/>
                <a:sym typeface="Proxima Nova Bold"/>
              </a:rPr>
              <a:t>01</a:t>
            </a:r>
          </a:p>
        </p:txBody>
      </p:sp>
      <p:sp>
        <p:nvSpPr>
          <p:cNvPr name="TextBox 28" id="28"/>
          <p:cNvSpPr txBox="true"/>
          <p:nvPr/>
        </p:nvSpPr>
        <p:spPr>
          <a:xfrm rot="0">
            <a:off x="12557313" y="6473943"/>
            <a:ext cx="327496" cy="355889"/>
          </a:xfrm>
          <a:prstGeom prst="rect">
            <a:avLst/>
          </a:prstGeom>
        </p:spPr>
        <p:txBody>
          <a:bodyPr anchor="t" rtlCol="false" tIns="0" lIns="0" bIns="0" rIns="0">
            <a:spAutoFit/>
          </a:bodyPr>
          <a:lstStyle/>
          <a:p>
            <a:pPr algn="ctr">
              <a:lnSpc>
                <a:spcPts val="2959"/>
              </a:lnSpc>
            </a:pPr>
            <a:r>
              <a:rPr lang="en-US" b="true" sz="2113">
                <a:solidFill>
                  <a:srgbClr val="7252A5"/>
                </a:solidFill>
                <a:latin typeface="Proxima Nova Bold"/>
                <a:ea typeface="Proxima Nova Bold"/>
                <a:cs typeface="Proxima Nova Bold"/>
                <a:sym typeface="Proxima Nova Bold"/>
              </a:rPr>
              <a:t>02</a:t>
            </a:r>
          </a:p>
        </p:txBody>
      </p:sp>
      <p:sp>
        <p:nvSpPr>
          <p:cNvPr name="Freeform 29" id="29"/>
          <p:cNvSpPr/>
          <p:nvPr/>
        </p:nvSpPr>
        <p:spPr>
          <a:xfrm flipH="false" flipV="false" rot="0">
            <a:off x="12941287" y="8564061"/>
            <a:ext cx="1561786" cy="472440"/>
          </a:xfrm>
          <a:custGeom>
            <a:avLst/>
            <a:gdLst/>
            <a:ahLst/>
            <a:cxnLst/>
            <a:rect r="r" b="b" t="t" l="l"/>
            <a:pathLst>
              <a:path h="472440" w="1561786">
                <a:moveTo>
                  <a:pt x="0" y="0"/>
                </a:moveTo>
                <a:lnTo>
                  <a:pt x="1561786" y="0"/>
                </a:lnTo>
                <a:lnTo>
                  <a:pt x="1561786" y="472440"/>
                </a:lnTo>
                <a:lnTo>
                  <a:pt x="0" y="472440"/>
                </a:lnTo>
                <a:lnTo>
                  <a:pt x="0" y="0"/>
                </a:lnTo>
                <a:close/>
              </a:path>
            </a:pathLst>
          </a:custGeom>
          <a:blipFill>
            <a:blip r:embed="rId4"/>
            <a:stretch>
              <a:fillRect l="0" t="0" r="0" b="0"/>
            </a:stretch>
          </a:blipFill>
        </p:spPr>
      </p:sp>
      <p:sp>
        <p:nvSpPr>
          <p:cNvPr name="Freeform 30" id="30"/>
          <p:cNvSpPr/>
          <p:nvPr/>
        </p:nvSpPr>
        <p:spPr>
          <a:xfrm flipH="false" flipV="false" rot="0">
            <a:off x="12067788" y="7803966"/>
            <a:ext cx="1958676" cy="557458"/>
          </a:xfrm>
          <a:custGeom>
            <a:avLst/>
            <a:gdLst/>
            <a:ahLst/>
            <a:cxnLst/>
            <a:rect r="r" b="b" t="t" l="l"/>
            <a:pathLst>
              <a:path h="557458" w="1958676">
                <a:moveTo>
                  <a:pt x="0" y="0"/>
                </a:moveTo>
                <a:lnTo>
                  <a:pt x="1958675" y="0"/>
                </a:lnTo>
                <a:lnTo>
                  <a:pt x="1958675" y="557458"/>
                </a:lnTo>
                <a:lnTo>
                  <a:pt x="0" y="557458"/>
                </a:lnTo>
                <a:lnTo>
                  <a:pt x="0" y="0"/>
                </a:lnTo>
                <a:close/>
              </a:path>
            </a:pathLst>
          </a:custGeom>
          <a:blipFill>
            <a:blip r:embed="rId5">
              <a:extLst>
                <a:ext uri="{96DAC541-7B7A-43D3-8B79-37D633B846F1}">
                  <asvg:svgBlip xmlns:asvg="http://schemas.microsoft.com/office/drawing/2016/SVG/main" r:embed="rId6"/>
                </a:ext>
              </a:extLst>
            </a:blip>
            <a:stretch>
              <a:fillRect l="0" t="0" r="-67417" b="0"/>
            </a:stretch>
          </a:blipFill>
        </p:spPr>
      </p:sp>
      <p:sp>
        <p:nvSpPr>
          <p:cNvPr name="Freeform 31" id="31"/>
          <p:cNvSpPr/>
          <p:nvPr/>
        </p:nvSpPr>
        <p:spPr>
          <a:xfrm flipH="false" flipV="false" rot="0">
            <a:off x="14059973" y="7803966"/>
            <a:ext cx="1316599" cy="557458"/>
          </a:xfrm>
          <a:custGeom>
            <a:avLst/>
            <a:gdLst/>
            <a:ahLst/>
            <a:cxnLst/>
            <a:rect r="r" b="b" t="t" l="l"/>
            <a:pathLst>
              <a:path h="557458" w="1316599">
                <a:moveTo>
                  <a:pt x="0" y="0"/>
                </a:moveTo>
                <a:lnTo>
                  <a:pt x="1316598" y="0"/>
                </a:lnTo>
                <a:lnTo>
                  <a:pt x="1316598" y="557458"/>
                </a:lnTo>
                <a:lnTo>
                  <a:pt x="0" y="557458"/>
                </a:lnTo>
                <a:lnTo>
                  <a:pt x="0" y="0"/>
                </a:lnTo>
                <a:close/>
              </a:path>
            </a:pathLst>
          </a:custGeom>
          <a:blipFill>
            <a:blip r:embed="rId7">
              <a:extLst>
                <a:ext uri="{96DAC541-7B7A-43D3-8B79-37D633B846F1}">
                  <asvg:svgBlip xmlns:asvg="http://schemas.microsoft.com/office/drawing/2016/SVG/main" r:embed="rId8"/>
                </a:ext>
              </a:extLst>
            </a:blip>
            <a:stretch>
              <a:fillRect l="-99976" t="0" r="-49086"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485775" y="485775"/>
            <a:ext cx="17316450" cy="9315450"/>
          </a:xfrm>
          <a:prstGeom prst="rect">
            <a:avLst/>
          </a:prstGeom>
          <a:solidFill>
            <a:srgbClr val="EBEBEB"/>
          </a:solidFill>
        </p:spPr>
      </p:sp>
      <p:grpSp>
        <p:nvGrpSpPr>
          <p:cNvPr name="Group 3" id="3"/>
          <p:cNvGrpSpPr/>
          <p:nvPr/>
        </p:nvGrpSpPr>
        <p:grpSpPr>
          <a:xfrm rot="0">
            <a:off x="2625338" y="7803832"/>
            <a:ext cx="3308784" cy="557458"/>
            <a:chOff x="0" y="0"/>
            <a:chExt cx="4411711" cy="743277"/>
          </a:xfrm>
        </p:grpSpPr>
        <p:sp>
          <p:nvSpPr>
            <p:cNvPr name="Freeform 4" id="4"/>
            <p:cNvSpPr/>
            <p:nvPr/>
          </p:nvSpPr>
          <p:spPr>
            <a:xfrm flipH="false" flipV="false" rot="0">
              <a:off x="0" y="0"/>
              <a:ext cx="3510294" cy="743277"/>
            </a:xfrm>
            <a:custGeom>
              <a:avLst/>
              <a:gdLst/>
              <a:ahLst/>
              <a:cxnLst/>
              <a:rect r="r" b="b" t="t" l="l"/>
              <a:pathLst>
                <a:path h="743277" w="3510294">
                  <a:moveTo>
                    <a:pt x="0" y="0"/>
                  </a:moveTo>
                  <a:lnTo>
                    <a:pt x="3510294" y="0"/>
                  </a:lnTo>
                  <a:lnTo>
                    <a:pt x="3510294" y="743277"/>
                  </a:lnTo>
                  <a:lnTo>
                    <a:pt x="0" y="743277"/>
                  </a:lnTo>
                  <a:lnTo>
                    <a:pt x="0" y="0"/>
                  </a:lnTo>
                  <a:close/>
                </a:path>
              </a:pathLst>
            </a:custGeom>
            <a:blipFill>
              <a:blip r:embed="rId2">
                <a:extLst>
                  <a:ext uri="{96DAC541-7B7A-43D3-8B79-37D633B846F1}">
                    <asvg:svgBlip xmlns:asvg="http://schemas.microsoft.com/office/drawing/2016/SVG/main" r:embed="rId3"/>
                  </a:ext>
                </a:extLst>
              </a:blip>
              <a:stretch>
                <a:fillRect l="0" t="0" r="-24554" b="0"/>
              </a:stretch>
            </a:blipFill>
          </p:spPr>
        </p:sp>
        <p:sp>
          <p:nvSpPr>
            <p:cNvPr name="Freeform 5" id="5"/>
            <p:cNvSpPr/>
            <p:nvPr/>
          </p:nvSpPr>
          <p:spPr>
            <a:xfrm flipH="false" flipV="false" rot="0">
              <a:off x="3624476" y="0"/>
              <a:ext cx="787235" cy="743277"/>
            </a:xfrm>
            <a:custGeom>
              <a:avLst/>
              <a:gdLst/>
              <a:ahLst/>
              <a:cxnLst/>
              <a:rect r="r" b="b" t="t" l="l"/>
              <a:pathLst>
                <a:path h="743277" w="787235">
                  <a:moveTo>
                    <a:pt x="0" y="0"/>
                  </a:moveTo>
                  <a:lnTo>
                    <a:pt x="787235" y="0"/>
                  </a:lnTo>
                  <a:lnTo>
                    <a:pt x="787235" y="743277"/>
                  </a:lnTo>
                  <a:lnTo>
                    <a:pt x="0" y="743277"/>
                  </a:lnTo>
                  <a:lnTo>
                    <a:pt x="0" y="0"/>
                  </a:lnTo>
                  <a:close/>
                </a:path>
              </a:pathLst>
            </a:custGeom>
            <a:blipFill>
              <a:blip r:embed="rId4">
                <a:extLst>
                  <a:ext uri="{96DAC541-7B7A-43D3-8B79-37D633B846F1}">
                    <asvg:svgBlip xmlns:asvg="http://schemas.microsoft.com/office/drawing/2016/SVG/main" r:embed="rId5"/>
                  </a:ext>
                </a:extLst>
              </a:blip>
              <a:stretch>
                <a:fillRect l="-345929" t="0" r="-109459" b="0"/>
              </a:stretch>
            </a:blipFill>
          </p:spPr>
        </p:sp>
      </p:grpSp>
      <p:sp>
        <p:nvSpPr>
          <p:cNvPr name="Freeform 6" id="6"/>
          <p:cNvSpPr/>
          <p:nvPr/>
        </p:nvSpPr>
        <p:spPr>
          <a:xfrm flipH="false" flipV="false" rot="0">
            <a:off x="3498837" y="8563928"/>
            <a:ext cx="1561786" cy="472440"/>
          </a:xfrm>
          <a:custGeom>
            <a:avLst/>
            <a:gdLst/>
            <a:ahLst/>
            <a:cxnLst/>
            <a:rect r="r" b="b" t="t" l="l"/>
            <a:pathLst>
              <a:path h="472440" w="1561786">
                <a:moveTo>
                  <a:pt x="0" y="0"/>
                </a:moveTo>
                <a:lnTo>
                  <a:pt x="1561786" y="0"/>
                </a:lnTo>
                <a:lnTo>
                  <a:pt x="1561786" y="472440"/>
                </a:lnTo>
                <a:lnTo>
                  <a:pt x="0" y="472440"/>
                </a:lnTo>
                <a:lnTo>
                  <a:pt x="0" y="0"/>
                </a:lnTo>
                <a:close/>
              </a:path>
            </a:pathLst>
          </a:custGeom>
          <a:blipFill>
            <a:blip r:embed="rId6"/>
            <a:stretch>
              <a:fillRect l="0" t="0" r="0" b="0"/>
            </a:stretch>
          </a:blipFill>
        </p:spPr>
      </p:sp>
      <p:grpSp>
        <p:nvGrpSpPr>
          <p:cNvPr name="Group 7" id="7"/>
          <p:cNvGrpSpPr/>
          <p:nvPr/>
        </p:nvGrpSpPr>
        <p:grpSpPr>
          <a:xfrm rot="0">
            <a:off x="1096794" y="2711768"/>
            <a:ext cx="6365872" cy="4639129"/>
            <a:chOff x="0" y="0"/>
            <a:chExt cx="8487829" cy="6185505"/>
          </a:xfrm>
        </p:grpSpPr>
        <p:sp>
          <p:nvSpPr>
            <p:cNvPr name="Freeform 8" id="8"/>
            <p:cNvSpPr/>
            <p:nvPr/>
          </p:nvSpPr>
          <p:spPr>
            <a:xfrm flipH="false" flipV="false" rot="0">
              <a:off x="0" y="0"/>
              <a:ext cx="8487829" cy="6185505"/>
            </a:xfrm>
            <a:custGeom>
              <a:avLst/>
              <a:gdLst/>
              <a:ahLst/>
              <a:cxnLst/>
              <a:rect r="r" b="b" t="t" l="l"/>
              <a:pathLst>
                <a:path h="6185505" w="8487829">
                  <a:moveTo>
                    <a:pt x="0" y="0"/>
                  </a:moveTo>
                  <a:lnTo>
                    <a:pt x="8487829" y="0"/>
                  </a:lnTo>
                  <a:lnTo>
                    <a:pt x="8487829" y="6185505"/>
                  </a:lnTo>
                  <a:lnTo>
                    <a:pt x="0" y="6185505"/>
                  </a:lnTo>
                  <a:lnTo>
                    <a:pt x="0" y="0"/>
                  </a:lnTo>
                  <a:close/>
                </a:path>
              </a:pathLst>
            </a:custGeom>
            <a:blipFill>
              <a:blip r:embed="rId7"/>
              <a:stretch>
                <a:fillRect l="0" t="0" r="0" b="0"/>
              </a:stretch>
            </a:blipFill>
          </p:spPr>
        </p:sp>
        <p:grpSp>
          <p:nvGrpSpPr>
            <p:cNvPr name="Group 9" id="9"/>
            <p:cNvGrpSpPr/>
            <p:nvPr/>
          </p:nvGrpSpPr>
          <p:grpSpPr>
            <a:xfrm rot="-5400000">
              <a:off x="1472567" y="-822248"/>
              <a:ext cx="5432815" cy="7750263"/>
              <a:chOff x="0" y="0"/>
              <a:chExt cx="1250382" cy="1783751"/>
            </a:xfrm>
          </p:grpSpPr>
          <p:sp>
            <p:nvSpPr>
              <p:cNvPr name="Freeform 10" id="10"/>
              <p:cNvSpPr/>
              <p:nvPr/>
            </p:nvSpPr>
            <p:spPr>
              <a:xfrm flipH="false" flipV="false" rot="5400000">
                <a:off x="-266684" y="266684"/>
                <a:ext cx="1783751" cy="1250382"/>
              </a:xfrm>
              <a:custGeom>
                <a:avLst/>
                <a:gdLst/>
                <a:ahLst/>
                <a:cxnLst/>
                <a:rect r="r" b="b" t="t" l="l"/>
                <a:pathLst>
                  <a:path h="1250382" w="1783751">
                    <a:moveTo>
                      <a:pt x="0" y="1216084"/>
                    </a:moveTo>
                    <a:lnTo>
                      <a:pt x="0" y="34298"/>
                    </a:lnTo>
                    <a:cubicBezTo>
                      <a:pt x="0" y="25202"/>
                      <a:pt x="3613" y="16478"/>
                      <a:pt x="10045" y="10046"/>
                    </a:cubicBezTo>
                    <a:cubicBezTo>
                      <a:pt x="16477" y="3614"/>
                      <a:pt x="25201" y="0"/>
                      <a:pt x="34298" y="0"/>
                    </a:cubicBezTo>
                    <a:lnTo>
                      <a:pt x="1749452" y="0"/>
                    </a:lnTo>
                    <a:cubicBezTo>
                      <a:pt x="1758549" y="0"/>
                      <a:pt x="1767272" y="3614"/>
                      <a:pt x="1773704" y="10046"/>
                    </a:cubicBezTo>
                    <a:cubicBezTo>
                      <a:pt x="1780137" y="16478"/>
                      <a:pt x="1783750" y="25202"/>
                      <a:pt x="1783750" y="34298"/>
                    </a:cubicBezTo>
                    <a:lnTo>
                      <a:pt x="1783750" y="1216084"/>
                    </a:lnTo>
                    <a:cubicBezTo>
                      <a:pt x="1783750" y="1225181"/>
                      <a:pt x="1780137" y="1233904"/>
                      <a:pt x="1773704" y="1240337"/>
                    </a:cubicBezTo>
                    <a:cubicBezTo>
                      <a:pt x="1767272" y="1246769"/>
                      <a:pt x="1758549" y="1250382"/>
                      <a:pt x="1749452" y="1250382"/>
                    </a:cubicBezTo>
                    <a:lnTo>
                      <a:pt x="34298" y="1250382"/>
                    </a:lnTo>
                    <a:cubicBezTo>
                      <a:pt x="25201" y="1250382"/>
                      <a:pt x="16477" y="1246769"/>
                      <a:pt x="10045" y="1240337"/>
                    </a:cubicBezTo>
                    <a:cubicBezTo>
                      <a:pt x="3613" y="1233904"/>
                      <a:pt x="0" y="1225181"/>
                      <a:pt x="0" y="1216084"/>
                    </a:cubicBezTo>
                    <a:close/>
                  </a:path>
                </a:pathLst>
              </a:custGeom>
              <a:blipFill>
                <a:blip r:embed="rId8"/>
                <a:stretch>
                  <a:fillRect l="0" t="-993" r="0" b="-993"/>
                </a:stretch>
              </a:blipFill>
            </p:spPr>
          </p:sp>
        </p:grpSp>
      </p:grpSp>
      <p:sp>
        <p:nvSpPr>
          <p:cNvPr name="TextBox 11" id="11"/>
          <p:cNvSpPr txBox="true"/>
          <p:nvPr/>
        </p:nvSpPr>
        <p:spPr>
          <a:xfrm rot="0">
            <a:off x="1028700" y="1671740"/>
            <a:ext cx="7763779" cy="809625"/>
          </a:xfrm>
          <a:prstGeom prst="rect">
            <a:avLst/>
          </a:prstGeom>
        </p:spPr>
        <p:txBody>
          <a:bodyPr anchor="t" rtlCol="false" tIns="0" lIns="0" bIns="0" rIns="0">
            <a:spAutoFit/>
          </a:bodyPr>
          <a:lstStyle/>
          <a:p>
            <a:pPr algn="just" marL="0" indent="0" lvl="0">
              <a:lnSpc>
                <a:spcPts val="5850"/>
              </a:lnSpc>
              <a:spcBef>
                <a:spcPct val="0"/>
              </a:spcBef>
            </a:pPr>
            <a:r>
              <a:rPr lang="en-US" b="true" sz="6500" spc="-130">
                <a:solidFill>
                  <a:srgbClr val="000000"/>
                </a:solidFill>
                <a:latin typeface="Proxima Nova Bold"/>
                <a:ea typeface="Proxima Nova Bold"/>
                <a:cs typeface="Proxima Nova Bold"/>
                <a:sym typeface="Proxima Nova Bold"/>
              </a:rPr>
              <a:t>Análisis de Reseña IV</a:t>
            </a:r>
          </a:p>
        </p:txBody>
      </p:sp>
      <p:sp>
        <p:nvSpPr>
          <p:cNvPr name="TextBox 12" id="12"/>
          <p:cNvSpPr txBox="true"/>
          <p:nvPr/>
        </p:nvSpPr>
        <p:spPr>
          <a:xfrm rot="0">
            <a:off x="8448345" y="2195761"/>
            <a:ext cx="8810955" cy="306705"/>
          </a:xfrm>
          <a:prstGeom prst="rect">
            <a:avLst/>
          </a:prstGeom>
        </p:spPr>
        <p:txBody>
          <a:bodyPr anchor="t" rtlCol="false" tIns="0" lIns="0" bIns="0" rIns="0">
            <a:spAutoFit/>
          </a:bodyPr>
          <a:lstStyle/>
          <a:p>
            <a:pPr algn="r" marL="0" indent="0" lvl="0">
              <a:lnSpc>
                <a:spcPts val="2520"/>
              </a:lnSpc>
              <a:spcBef>
                <a:spcPct val="0"/>
              </a:spcBef>
            </a:pPr>
            <a:r>
              <a:rPr lang="en-US" b="true" sz="1800" i="true">
                <a:solidFill>
                  <a:srgbClr val="7252A5"/>
                </a:solidFill>
                <a:latin typeface="Proxima Nova Bold Italics"/>
                <a:ea typeface="Proxima Nova Bold Italics"/>
                <a:cs typeface="Proxima Nova Bold Italics"/>
                <a:sym typeface="Proxima Nova Bold Italics"/>
              </a:rPr>
              <a:t>Siguiendo el formato (e, a, s, h, t)</a:t>
            </a:r>
          </a:p>
        </p:txBody>
      </p:sp>
      <p:sp>
        <p:nvSpPr>
          <p:cNvPr name="TextBox 13" id="13"/>
          <p:cNvSpPr txBox="true"/>
          <p:nvPr/>
        </p:nvSpPr>
        <p:spPr>
          <a:xfrm rot="0">
            <a:off x="8448345" y="1759053"/>
            <a:ext cx="8810955" cy="530225"/>
          </a:xfrm>
          <a:prstGeom prst="rect">
            <a:avLst/>
          </a:prstGeom>
        </p:spPr>
        <p:txBody>
          <a:bodyPr anchor="t" rtlCol="false" tIns="0" lIns="0" bIns="0" rIns="0">
            <a:spAutoFit/>
          </a:bodyPr>
          <a:lstStyle/>
          <a:p>
            <a:pPr algn="r" marL="0" indent="0" lvl="0">
              <a:lnSpc>
                <a:spcPts val="3999"/>
              </a:lnSpc>
              <a:spcBef>
                <a:spcPct val="0"/>
              </a:spcBef>
            </a:pPr>
            <a:r>
              <a:rPr lang="en-US" b="true" sz="3999" spc="-79">
                <a:solidFill>
                  <a:srgbClr val="000000"/>
                </a:solidFill>
                <a:latin typeface="Proxima Nova Bold"/>
                <a:ea typeface="Proxima Nova Bold"/>
                <a:cs typeface="Proxima Nova Bold"/>
                <a:sym typeface="Proxima Nova Bold"/>
              </a:rPr>
              <a:t>Quíntuplas Extraídas</a:t>
            </a:r>
          </a:p>
        </p:txBody>
      </p:sp>
      <p:sp>
        <p:nvSpPr>
          <p:cNvPr name="TextBox 14" id="14"/>
          <p:cNvSpPr txBox="true"/>
          <p:nvPr/>
        </p:nvSpPr>
        <p:spPr>
          <a:xfrm rot="0">
            <a:off x="8448345" y="6369685"/>
            <a:ext cx="8810955" cy="530225"/>
          </a:xfrm>
          <a:prstGeom prst="rect">
            <a:avLst/>
          </a:prstGeom>
        </p:spPr>
        <p:txBody>
          <a:bodyPr anchor="t" rtlCol="false" tIns="0" lIns="0" bIns="0" rIns="0">
            <a:spAutoFit/>
          </a:bodyPr>
          <a:lstStyle/>
          <a:p>
            <a:pPr algn="r" marL="0" indent="0" lvl="0">
              <a:lnSpc>
                <a:spcPts val="3999"/>
              </a:lnSpc>
              <a:spcBef>
                <a:spcPct val="0"/>
              </a:spcBef>
            </a:pPr>
            <a:r>
              <a:rPr lang="en-US" b="true" sz="3999" spc="-79">
                <a:solidFill>
                  <a:srgbClr val="000000"/>
                </a:solidFill>
                <a:latin typeface="Proxima Nova Bold"/>
                <a:ea typeface="Proxima Nova Bold"/>
                <a:cs typeface="Proxima Nova Bold"/>
                <a:sym typeface="Proxima Nova Bold"/>
              </a:rPr>
              <a:t>Conclusiones</a:t>
            </a:r>
          </a:p>
        </p:txBody>
      </p:sp>
      <p:sp>
        <p:nvSpPr>
          <p:cNvPr name="TextBox 15" id="15"/>
          <p:cNvSpPr txBox="true"/>
          <p:nvPr/>
        </p:nvSpPr>
        <p:spPr>
          <a:xfrm rot="0">
            <a:off x="8448345" y="6880860"/>
            <a:ext cx="8810955" cy="2377440"/>
          </a:xfrm>
          <a:prstGeom prst="rect">
            <a:avLst/>
          </a:prstGeom>
        </p:spPr>
        <p:txBody>
          <a:bodyPr anchor="t" rtlCol="false" tIns="0" lIns="0" bIns="0" rIns="0">
            <a:spAutoFit/>
          </a:bodyPr>
          <a:lstStyle/>
          <a:p>
            <a:pPr algn="r">
              <a:lnSpc>
                <a:spcPts val="3150"/>
              </a:lnSpc>
            </a:pPr>
            <a:r>
              <a:rPr lang="en-US" sz="2100" spc="-21">
                <a:solidFill>
                  <a:srgbClr val="000000"/>
                </a:solidFill>
                <a:latin typeface="Proxima Nova"/>
                <a:ea typeface="Proxima Nova"/>
                <a:cs typeface="Proxima Nova"/>
                <a:sym typeface="Proxima Nova"/>
              </a:rPr>
              <a:t>Dada la brevedad de la reseña, se puede justificar que el análisis del sentimiento justifica la calificación de 4 estrellas, puesto que el único defecto fue el envío, y la única nota negativa fue racional:</a:t>
            </a:r>
          </a:p>
          <a:p>
            <a:pPr algn="r">
              <a:lnSpc>
                <a:spcPts val="3150"/>
              </a:lnSpc>
            </a:pPr>
            <a:r>
              <a:rPr lang="en-US" b="true" sz="2100" spc="-21">
                <a:solidFill>
                  <a:srgbClr val="7ED957"/>
                </a:solidFill>
                <a:latin typeface="Proxima Nova Bold"/>
                <a:ea typeface="Proxima Nova Bold"/>
                <a:cs typeface="Proxima Nova Bold"/>
                <a:sym typeface="Proxima Nova Bold"/>
              </a:rPr>
              <a:t>1 opinión positiva emocional (+2)</a:t>
            </a:r>
          </a:p>
          <a:p>
            <a:pPr algn="r">
              <a:lnSpc>
                <a:spcPts val="3150"/>
              </a:lnSpc>
            </a:pPr>
            <a:r>
              <a:rPr lang="en-US" b="true" sz="2100" spc="-21">
                <a:solidFill>
                  <a:srgbClr val="FF914D"/>
                </a:solidFill>
                <a:latin typeface="Proxima Nova Bold"/>
                <a:ea typeface="Proxima Nova Bold"/>
                <a:cs typeface="Proxima Nova Bold"/>
                <a:sym typeface="Proxima Nova Bold"/>
              </a:rPr>
              <a:t>1 opinión negativa racional (-1)</a:t>
            </a:r>
          </a:p>
          <a:p>
            <a:pPr algn="r">
              <a:lnSpc>
                <a:spcPts val="3150"/>
              </a:lnSpc>
            </a:pPr>
          </a:p>
        </p:txBody>
      </p:sp>
      <p:grpSp>
        <p:nvGrpSpPr>
          <p:cNvPr name="Group 16" id="16"/>
          <p:cNvGrpSpPr/>
          <p:nvPr/>
        </p:nvGrpSpPr>
        <p:grpSpPr>
          <a:xfrm rot="0">
            <a:off x="1572362" y="4974748"/>
            <a:ext cx="4276199" cy="320772"/>
            <a:chOff x="0" y="0"/>
            <a:chExt cx="1126242" cy="84483"/>
          </a:xfrm>
        </p:grpSpPr>
        <p:sp>
          <p:nvSpPr>
            <p:cNvPr name="Freeform 17" id="17"/>
            <p:cNvSpPr/>
            <p:nvPr/>
          </p:nvSpPr>
          <p:spPr>
            <a:xfrm flipH="false" flipV="false" rot="0">
              <a:off x="0" y="0"/>
              <a:ext cx="1126242" cy="84483"/>
            </a:xfrm>
            <a:custGeom>
              <a:avLst/>
              <a:gdLst/>
              <a:ahLst/>
              <a:cxnLst/>
              <a:rect r="r" b="b" t="t" l="l"/>
              <a:pathLst>
                <a:path h="84483" w="1126242">
                  <a:moveTo>
                    <a:pt x="0" y="0"/>
                  </a:moveTo>
                  <a:lnTo>
                    <a:pt x="1126242" y="0"/>
                  </a:lnTo>
                  <a:lnTo>
                    <a:pt x="1126242" y="84483"/>
                  </a:lnTo>
                  <a:lnTo>
                    <a:pt x="0" y="84483"/>
                  </a:lnTo>
                  <a:close/>
                </a:path>
              </a:pathLst>
            </a:custGeom>
            <a:solidFill>
              <a:srgbClr val="7252A5">
                <a:alpha val="35686"/>
              </a:srgbClr>
            </a:solidFill>
          </p:spPr>
        </p:sp>
        <p:sp>
          <p:nvSpPr>
            <p:cNvPr name="TextBox 18" id="18"/>
            <p:cNvSpPr txBox="true"/>
            <p:nvPr/>
          </p:nvSpPr>
          <p:spPr>
            <a:xfrm>
              <a:off x="0" y="-47625"/>
              <a:ext cx="1126242" cy="132108"/>
            </a:xfrm>
            <a:prstGeom prst="rect">
              <a:avLst/>
            </a:prstGeom>
          </p:spPr>
          <p:txBody>
            <a:bodyPr anchor="ctr" rtlCol="false" tIns="50800" lIns="50800" bIns="50800" rIns="50800"/>
            <a:lstStyle/>
            <a:p>
              <a:pPr algn="ctr">
                <a:lnSpc>
                  <a:spcPts val="3499"/>
                </a:lnSpc>
              </a:pPr>
            </a:p>
          </p:txBody>
        </p:sp>
      </p:grpSp>
      <p:grpSp>
        <p:nvGrpSpPr>
          <p:cNvPr name="Group 19" id="19"/>
          <p:cNvGrpSpPr/>
          <p:nvPr/>
        </p:nvGrpSpPr>
        <p:grpSpPr>
          <a:xfrm rot="0">
            <a:off x="1572362" y="5332327"/>
            <a:ext cx="1236601" cy="320772"/>
            <a:chOff x="0" y="0"/>
            <a:chExt cx="325689" cy="84483"/>
          </a:xfrm>
        </p:grpSpPr>
        <p:sp>
          <p:nvSpPr>
            <p:cNvPr name="Freeform 20" id="20"/>
            <p:cNvSpPr/>
            <p:nvPr/>
          </p:nvSpPr>
          <p:spPr>
            <a:xfrm flipH="false" flipV="false" rot="0">
              <a:off x="0" y="0"/>
              <a:ext cx="325689" cy="84483"/>
            </a:xfrm>
            <a:custGeom>
              <a:avLst/>
              <a:gdLst/>
              <a:ahLst/>
              <a:cxnLst/>
              <a:rect r="r" b="b" t="t" l="l"/>
              <a:pathLst>
                <a:path h="84483" w="325689">
                  <a:moveTo>
                    <a:pt x="0" y="0"/>
                  </a:moveTo>
                  <a:lnTo>
                    <a:pt x="325689" y="0"/>
                  </a:lnTo>
                  <a:lnTo>
                    <a:pt x="325689" y="84483"/>
                  </a:lnTo>
                  <a:lnTo>
                    <a:pt x="0" y="84483"/>
                  </a:lnTo>
                  <a:close/>
                </a:path>
              </a:pathLst>
            </a:custGeom>
            <a:solidFill>
              <a:srgbClr val="7252A5">
                <a:alpha val="35686"/>
              </a:srgbClr>
            </a:solidFill>
          </p:spPr>
        </p:sp>
        <p:sp>
          <p:nvSpPr>
            <p:cNvPr name="TextBox 21" id="21"/>
            <p:cNvSpPr txBox="true"/>
            <p:nvPr/>
          </p:nvSpPr>
          <p:spPr>
            <a:xfrm>
              <a:off x="0" y="-47625"/>
              <a:ext cx="325689" cy="132108"/>
            </a:xfrm>
            <a:prstGeom prst="rect">
              <a:avLst/>
            </a:prstGeom>
          </p:spPr>
          <p:txBody>
            <a:bodyPr anchor="ctr" rtlCol="false" tIns="50800" lIns="50800" bIns="50800" rIns="50800"/>
            <a:lstStyle/>
            <a:p>
              <a:pPr algn="ctr">
                <a:lnSpc>
                  <a:spcPts val="3499"/>
                </a:lnSpc>
              </a:pPr>
            </a:p>
          </p:txBody>
        </p:sp>
      </p:grpSp>
      <p:grpSp>
        <p:nvGrpSpPr>
          <p:cNvPr name="Group 22" id="22"/>
          <p:cNvGrpSpPr/>
          <p:nvPr/>
        </p:nvGrpSpPr>
        <p:grpSpPr>
          <a:xfrm rot="0">
            <a:off x="5491399" y="5332327"/>
            <a:ext cx="792984" cy="320772"/>
            <a:chOff x="0" y="0"/>
            <a:chExt cx="208852" cy="84483"/>
          </a:xfrm>
        </p:grpSpPr>
        <p:sp>
          <p:nvSpPr>
            <p:cNvPr name="Freeform 23" id="23"/>
            <p:cNvSpPr/>
            <p:nvPr/>
          </p:nvSpPr>
          <p:spPr>
            <a:xfrm flipH="false" flipV="false" rot="0">
              <a:off x="0" y="0"/>
              <a:ext cx="208852" cy="84483"/>
            </a:xfrm>
            <a:custGeom>
              <a:avLst/>
              <a:gdLst/>
              <a:ahLst/>
              <a:cxnLst/>
              <a:rect r="r" b="b" t="t" l="l"/>
              <a:pathLst>
                <a:path h="84483" w="208852">
                  <a:moveTo>
                    <a:pt x="0" y="0"/>
                  </a:moveTo>
                  <a:lnTo>
                    <a:pt x="208852" y="0"/>
                  </a:lnTo>
                  <a:lnTo>
                    <a:pt x="208852" y="84483"/>
                  </a:lnTo>
                  <a:lnTo>
                    <a:pt x="0" y="84483"/>
                  </a:lnTo>
                  <a:close/>
                </a:path>
              </a:pathLst>
            </a:custGeom>
            <a:solidFill>
              <a:srgbClr val="7252A5">
                <a:alpha val="35686"/>
              </a:srgbClr>
            </a:solidFill>
          </p:spPr>
        </p:sp>
        <p:sp>
          <p:nvSpPr>
            <p:cNvPr name="TextBox 24" id="24"/>
            <p:cNvSpPr txBox="true"/>
            <p:nvPr/>
          </p:nvSpPr>
          <p:spPr>
            <a:xfrm>
              <a:off x="0" y="-47625"/>
              <a:ext cx="208852" cy="132108"/>
            </a:xfrm>
            <a:prstGeom prst="rect">
              <a:avLst/>
            </a:prstGeom>
          </p:spPr>
          <p:txBody>
            <a:bodyPr anchor="ctr" rtlCol="false" tIns="50800" lIns="50800" bIns="50800" rIns="50800"/>
            <a:lstStyle/>
            <a:p>
              <a:pPr algn="ctr">
                <a:lnSpc>
                  <a:spcPts val="3499"/>
                </a:lnSpc>
              </a:pPr>
            </a:p>
          </p:txBody>
        </p:sp>
      </p:grpSp>
      <p:grpSp>
        <p:nvGrpSpPr>
          <p:cNvPr name="Group 25" id="25"/>
          <p:cNvGrpSpPr/>
          <p:nvPr/>
        </p:nvGrpSpPr>
        <p:grpSpPr>
          <a:xfrm rot="0">
            <a:off x="1572362" y="5731645"/>
            <a:ext cx="4900549" cy="320772"/>
            <a:chOff x="0" y="0"/>
            <a:chExt cx="1290679" cy="84483"/>
          </a:xfrm>
        </p:grpSpPr>
        <p:sp>
          <p:nvSpPr>
            <p:cNvPr name="Freeform 26" id="26"/>
            <p:cNvSpPr/>
            <p:nvPr/>
          </p:nvSpPr>
          <p:spPr>
            <a:xfrm flipH="false" flipV="false" rot="0">
              <a:off x="0" y="0"/>
              <a:ext cx="1290679" cy="84483"/>
            </a:xfrm>
            <a:custGeom>
              <a:avLst/>
              <a:gdLst/>
              <a:ahLst/>
              <a:cxnLst/>
              <a:rect r="r" b="b" t="t" l="l"/>
              <a:pathLst>
                <a:path h="84483" w="1290679">
                  <a:moveTo>
                    <a:pt x="0" y="0"/>
                  </a:moveTo>
                  <a:lnTo>
                    <a:pt x="1290679" y="0"/>
                  </a:lnTo>
                  <a:lnTo>
                    <a:pt x="1290679" y="84483"/>
                  </a:lnTo>
                  <a:lnTo>
                    <a:pt x="0" y="84483"/>
                  </a:lnTo>
                  <a:close/>
                </a:path>
              </a:pathLst>
            </a:custGeom>
            <a:solidFill>
              <a:srgbClr val="7252A5">
                <a:alpha val="35686"/>
              </a:srgbClr>
            </a:solidFill>
          </p:spPr>
        </p:sp>
        <p:sp>
          <p:nvSpPr>
            <p:cNvPr name="TextBox 27" id="27"/>
            <p:cNvSpPr txBox="true"/>
            <p:nvPr/>
          </p:nvSpPr>
          <p:spPr>
            <a:xfrm>
              <a:off x="0" y="-47625"/>
              <a:ext cx="1290679" cy="132108"/>
            </a:xfrm>
            <a:prstGeom prst="rect">
              <a:avLst/>
            </a:prstGeom>
          </p:spPr>
          <p:txBody>
            <a:bodyPr anchor="ctr" rtlCol="false" tIns="50800" lIns="50800" bIns="50800" rIns="50800"/>
            <a:lstStyle/>
            <a:p>
              <a:pPr algn="ctr">
                <a:lnSpc>
                  <a:spcPts val="3499"/>
                </a:lnSpc>
              </a:pPr>
            </a:p>
          </p:txBody>
        </p:sp>
      </p:grpSp>
      <p:grpSp>
        <p:nvGrpSpPr>
          <p:cNvPr name="Group 28" id="28"/>
          <p:cNvGrpSpPr/>
          <p:nvPr/>
        </p:nvGrpSpPr>
        <p:grpSpPr>
          <a:xfrm rot="0">
            <a:off x="1572362" y="6128617"/>
            <a:ext cx="1515916" cy="320772"/>
            <a:chOff x="0" y="0"/>
            <a:chExt cx="399253" cy="84483"/>
          </a:xfrm>
        </p:grpSpPr>
        <p:sp>
          <p:nvSpPr>
            <p:cNvPr name="Freeform 29" id="29"/>
            <p:cNvSpPr/>
            <p:nvPr/>
          </p:nvSpPr>
          <p:spPr>
            <a:xfrm flipH="false" flipV="false" rot="0">
              <a:off x="0" y="0"/>
              <a:ext cx="399253" cy="84483"/>
            </a:xfrm>
            <a:custGeom>
              <a:avLst/>
              <a:gdLst/>
              <a:ahLst/>
              <a:cxnLst/>
              <a:rect r="r" b="b" t="t" l="l"/>
              <a:pathLst>
                <a:path h="84483" w="399253">
                  <a:moveTo>
                    <a:pt x="0" y="0"/>
                  </a:moveTo>
                  <a:lnTo>
                    <a:pt x="399253" y="0"/>
                  </a:lnTo>
                  <a:lnTo>
                    <a:pt x="399253" y="84483"/>
                  </a:lnTo>
                  <a:lnTo>
                    <a:pt x="0" y="84483"/>
                  </a:lnTo>
                  <a:close/>
                </a:path>
              </a:pathLst>
            </a:custGeom>
            <a:solidFill>
              <a:srgbClr val="7252A5">
                <a:alpha val="35686"/>
              </a:srgbClr>
            </a:solidFill>
          </p:spPr>
        </p:sp>
        <p:sp>
          <p:nvSpPr>
            <p:cNvPr name="TextBox 30" id="30"/>
            <p:cNvSpPr txBox="true"/>
            <p:nvPr/>
          </p:nvSpPr>
          <p:spPr>
            <a:xfrm>
              <a:off x="0" y="-47625"/>
              <a:ext cx="399253" cy="132108"/>
            </a:xfrm>
            <a:prstGeom prst="rect">
              <a:avLst/>
            </a:prstGeom>
          </p:spPr>
          <p:txBody>
            <a:bodyPr anchor="ctr" rtlCol="false" tIns="50800" lIns="50800" bIns="50800" rIns="50800"/>
            <a:lstStyle/>
            <a:p>
              <a:pPr algn="ctr">
                <a:lnSpc>
                  <a:spcPts val="3499"/>
                </a:lnSpc>
              </a:pPr>
            </a:p>
          </p:txBody>
        </p:sp>
      </p:grpSp>
      <p:sp>
        <p:nvSpPr>
          <p:cNvPr name="TextBox 31" id="31"/>
          <p:cNvSpPr txBox="true"/>
          <p:nvPr/>
        </p:nvSpPr>
        <p:spPr>
          <a:xfrm rot="0">
            <a:off x="5848561" y="4939631"/>
            <a:ext cx="276746" cy="355889"/>
          </a:xfrm>
          <a:prstGeom prst="rect">
            <a:avLst/>
          </a:prstGeom>
        </p:spPr>
        <p:txBody>
          <a:bodyPr anchor="t" rtlCol="false" tIns="0" lIns="0" bIns="0" rIns="0">
            <a:spAutoFit/>
          </a:bodyPr>
          <a:lstStyle/>
          <a:p>
            <a:pPr algn="ctr">
              <a:lnSpc>
                <a:spcPts val="2959"/>
              </a:lnSpc>
            </a:pPr>
            <a:r>
              <a:rPr lang="en-US" b="true" sz="2113">
                <a:solidFill>
                  <a:srgbClr val="7252A5"/>
                </a:solidFill>
                <a:latin typeface="Proxima Nova Bold"/>
                <a:ea typeface="Proxima Nova Bold"/>
                <a:cs typeface="Proxima Nova Bold"/>
                <a:sym typeface="Proxima Nova Bold"/>
              </a:rPr>
              <a:t>01</a:t>
            </a:r>
          </a:p>
        </p:txBody>
      </p:sp>
      <p:sp>
        <p:nvSpPr>
          <p:cNvPr name="TextBox 32" id="32"/>
          <p:cNvSpPr txBox="true"/>
          <p:nvPr/>
        </p:nvSpPr>
        <p:spPr>
          <a:xfrm rot="0">
            <a:off x="6472911" y="5696528"/>
            <a:ext cx="327496" cy="355889"/>
          </a:xfrm>
          <a:prstGeom prst="rect">
            <a:avLst/>
          </a:prstGeom>
        </p:spPr>
        <p:txBody>
          <a:bodyPr anchor="t" rtlCol="false" tIns="0" lIns="0" bIns="0" rIns="0">
            <a:spAutoFit/>
          </a:bodyPr>
          <a:lstStyle/>
          <a:p>
            <a:pPr algn="ctr">
              <a:lnSpc>
                <a:spcPts val="2959"/>
              </a:lnSpc>
            </a:pPr>
            <a:r>
              <a:rPr lang="en-US" b="true" sz="2113">
                <a:solidFill>
                  <a:srgbClr val="7252A5"/>
                </a:solidFill>
                <a:latin typeface="Proxima Nova Bold"/>
                <a:ea typeface="Proxima Nova Bold"/>
                <a:cs typeface="Proxima Nova Bold"/>
                <a:sym typeface="Proxima Nova Bold"/>
              </a:rPr>
              <a:t>02</a:t>
            </a:r>
          </a:p>
        </p:txBody>
      </p:sp>
      <p:sp>
        <p:nvSpPr>
          <p:cNvPr name="TextBox 33" id="33"/>
          <p:cNvSpPr txBox="true"/>
          <p:nvPr/>
        </p:nvSpPr>
        <p:spPr>
          <a:xfrm rot="0">
            <a:off x="8448345" y="3714651"/>
            <a:ext cx="8810955" cy="777240"/>
          </a:xfrm>
          <a:prstGeom prst="rect">
            <a:avLst/>
          </a:prstGeom>
        </p:spPr>
        <p:txBody>
          <a:bodyPr anchor="t" rtlCol="false" tIns="0" lIns="0" bIns="0" rIns="0">
            <a:spAutoFit/>
          </a:bodyPr>
          <a:lstStyle/>
          <a:p>
            <a:pPr algn="r" marL="0" indent="0" lvl="0">
              <a:lnSpc>
                <a:spcPts val="3150"/>
              </a:lnSpc>
              <a:spcBef>
                <a:spcPct val="0"/>
              </a:spcBef>
            </a:pPr>
            <a:r>
              <a:rPr lang="en-US" sz="2100" spc="-21">
                <a:solidFill>
                  <a:srgbClr val="000000"/>
                </a:solidFill>
                <a:latin typeface="Proxima Nova"/>
                <a:ea typeface="Proxima Nova"/>
                <a:cs typeface="Proxima Nova"/>
                <a:sym typeface="Proxima Nova"/>
              </a:rPr>
              <a:t>El usuario destaca que el teléfono se encuentra en muy buen estado, tal y como se describe.</a:t>
            </a:r>
          </a:p>
        </p:txBody>
      </p:sp>
      <p:sp>
        <p:nvSpPr>
          <p:cNvPr name="TextBox 34" id="34"/>
          <p:cNvSpPr txBox="true"/>
          <p:nvPr/>
        </p:nvSpPr>
        <p:spPr>
          <a:xfrm rot="0">
            <a:off x="8448345" y="3009483"/>
            <a:ext cx="7814256" cy="727710"/>
          </a:xfrm>
          <a:prstGeom prst="rect">
            <a:avLst/>
          </a:prstGeom>
        </p:spPr>
        <p:txBody>
          <a:bodyPr anchor="t" rtlCol="false" tIns="0" lIns="0" bIns="0" rIns="0">
            <a:spAutoFit/>
          </a:bodyPr>
          <a:lstStyle/>
          <a:p>
            <a:pPr algn="r">
              <a:lnSpc>
                <a:spcPts val="2940"/>
              </a:lnSpc>
            </a:pPr>
            <a:r>
              <a:rPr lang="en-US" b="true" sz="2100">
                <a:solidFill>
                  <a:srgbClr val="000000"/>
                </a:solidFill>
                <a:latin typeface="Proxima Nova Bold"/>
                <a:ea typeface="Proxima Nova Bold"/>
                <a:cs typeface="Proxima Nova Bold"/>
                <a:sym typeface="Proxima Nova Bold"/>
              </a:rPr>
              <a:t>(Apple iPhone 15 Pro (Reacondicionado), Estado general, +2, </a:t>
            </a:r>
            <a:r>
              <a:rPr lang="en-US" b="true" sz="2100" i="true">
                <a:solidFill>
                  <a:srgbClr val="000000"/>
                </a:solidFill>
                <a:latin typeface="Proxima Nova Bold Italics"/>
                <a:ea typeface="Proxima Nova Bold Italics"/>
                <a:cs typeface="Proxima Nova Bold Italics"/>
                <a:sym typeface="Proxima Nova Bold Italics"/>
              </a:rPr>
              <a:t>Francesco</a:t>
            </a:r>
            <a:r>
              <a:rPr lang="en-US" b="true" sz="2100">
                <a:solidFill>
                  <a:srgbClr val="000000"/>
                </a:solidFill>
                <a:latin typeface="Proxima Nova Bold"/>
                <a:ea typeface="Proxima Nova Bold"/>
                <a:cs typeface="Proxima Nova Bold"/>
                <a:sym typeface="Proxima Nova Bold"/>
              </a:rPr>
              <a:t>, 21/10/2024)</a:t>
            </a:r>
          </a:p>
        </p:txBody>
      </p:sp>
      <p:sp>
        <p:nvSpPr>
          <p:cNvPr name="TextBox 35" id="35"/>
          <p:cNvSpPr txBox="true"/>
          <p:nvPr/>
        </p:nvSpPr>
        <p:spPr>
          <a:xfrm rot="0">
            <a:off x="8448345" y="5259838"/>
            <a:ext cx="8810955" cy="377190"/>
          </a:xfrm>
          <a:prstGeom prst="rect">
            <a:avLst/>
          </a:prstGeom>
        </p:spPr>
        <p:txBody>
          <a:bodyPr anchor="t" rtlCol="false" tIns="0" lIns="0" bIns="0" rIns="0">
            <a:spAutoFit/>
          </a:bodyPr>
          <a:lstStyle/>
          <a:p>
            <a:pPr algn="r" marL="0" indent="0" lvl="0">
              <a:lnSpc>
                <a:spcPts val="3150"/>
              </a:lnSpc>
              <a:spcBef>
                <a:spcPct val="0"/>
              </a:spcBef>
            </a:pPr>
            <a:r>
              <a:rPr lang="en-US" sz="2100" spc="-21">
                <a:solidFill>
                  <a:srgbClr val="000000"/>
                </a:solidFill>
                <a:latin typeface="Proxima Nova"/>
                <a:ea typeface="Proxima Nova"/>
                <a:cs typeface="Proxima Nova"/>
                <a:sym typeface="Proxima Nova"/>
              </a:rPr>
              <a:t>El único inconveniente que tuvo fue el envío, que le causo ciertos problemas.</a:t>
            </a:r>
          </a:p>
        </p:txBody>
      </p:sp>
      <p:sp>
        <p:nvSpPr>
          <p:cNvPr name="TextBox 36" id="36"/>
          <p:cNvSpPr txBox="true"/>
          <p:nvPr/>
        </p:nvSpPr>
        <p:spPr>
          <a:xfrm rot="0">
            <a:off x="8448345" y="4526498"/>
            <a:ext cx="7814256" cy="727710"/>
          </a:xfrm>
          <a:prstGeom prst="rect">
            <a:avLst/>
          </a:prstGeom>
        </p:spPr>
        <p:txBody>
          <a:bodyPr anchor="t" rtlCol="false" tIns="0" lIns="0" bIns="0" rIns="0">
            <a:spAutoFit/>
          </a:bodyPr>
          <a:lstStyle/>
          <a:p>
            <a:pPr algn="r">
              <a:lnSpc>
                <a:spcPts val="2940"/>
              </a:lnSpc>
            </a:pPr>
            <a:r>
              <a:rPr lang="en-US" b="true" sz="2100">
                <a:solidFill>
                  <a:srgbClr val="000000"/>
                </a:solidFill>
                <a:latin typeface="Proxima Nova Bold"/>
                <a:ea typeface="Proxima Nova Bold"/>
                <a:cs typeface="Proxima Nova Bold"/>
                <a:sym typeface="Proxima Nova Bold"/>
              </a:rPr>
              <a:t>(Apple iPhone 15 Pro (Reacondicionado), Envío, -1, </a:t>
            </a:r>
            <a:r>
              <a:rPr lang="en-US" b="true" sz="2100" i="true">
                <a:solidFill>
                  <a:srgbClr val="000000"/>
                </a:solidFill>
                <a:latin typeface="Proxima Nova Bold Italics"/>
                <a:ea typeface="Proxima Nova Bold Italics"/>
                <a:cs typeface="Proxima Nova Bold Italics"/>
                <a:sym typeface="Proxima Nova Bold Italics"/>
              </a:rPr>
              <a:t>Francesco</a:t>
            </a:r>
            <a:r>
              <a:rPr lang="en-US" b="true" sz="2100">
                <a:solidFill>
                  <a:srgbClr val="000000"/>
                </a:solidFill>
                <a:latin typeface="Proxima Nova Bold"/>
                <a:ea typeface="Proxima Nova Bold"/>
                <a:cs typeface="Proxima Nova Bold"/>
                <a:sym typeface="Proxima Nova Bold"/>
              </a:rPr>
              <a:t>, 21/10/2024)</a:t>
            </a:r>
          </a:p>
        </p:txBody>
      </p:sp>
      <p:sp>
        <p:nvSpPr>
          <p:cNvPr name="TextBox 37" id="37"/>
          <p:cNvSpPr txBox="true"/>
          <p:nvPr/>
        </p:nvSpPr>
        <p:spPr>
          <a:xfrm rot="0">
            <a:off x="16533078" y="2908201"/>
            <a:ext cx="726222" cy="863600"/>
          </a:xfrm>
          <a:prstGeom prst="rect">
            <a:avLst/>
          </a:prstGeom>
        </p:spPr>
        <p:txBody>
          <a:bodyPr anchor="t" rtlCol="false" tIns="0" lIns="0" bIns="0" rIns="0">
            <a:spAutoFit/>
          </a:bodyPr>
          <a:lstStyle/>
          <a:p>
            <a:pPr algn="r">
              <a:lnSpc>
                <a:spcPts val="7000"/>
              </a:lnSpc>
            </a:pPr>
            <a:r>
              <a:rPr lang="en-US" sz="5000">
                <a:solidFill>
                  <a:srgbClr val="7252A5"/>
                </a:solidFill>
                <a:latin typeface="Proxima Nova"/>
                <a:ea typeface="Proxima Nova"/>
                <a:cs typeface="Proxima Nova"/>
                <a:sym typeface="Proxima Nova"/>
              </a:rPr>
              <a:t>01</a:t>
            </a:r>
          </a:p>
        </p:txBody>
      </p:sp>
      <p:sp>
        <p:nvSpPr>
          <p:cNvPr name="TextBox 38" id="38"/>
          <p:cNvSpPr txBox="true"/>
          <p:nvPr/>
        </p:nvSpPr>
        <p:spPr>
          <a:xfrm rot="0">
            <a:off x="16434126" y="4425216"/>
            <a:ext cx="825174" cy="863600"/>
          </a:xfrm>
          <a:prstGeom prst="rect">
            <a:avLst/>
          </a:prstGeom>
        </p:spPr>
        <p:txBody>
          <a:bodyPr anchor="t" rtlCol="false" tIns="0" lIns="0" bIns="0" rIns="0">
            <a:spAutoFit/>
          </a:bodyPr>
          <a:lstStyle/>
          <a:p>
            <a:pPr algn="r">
              <a:lnSpc>
                <a:spcPts val="7000"/>
              </a:lnSpc>
            </a:pPr>
            <a:r>
              <a:rPr lang="en-US" sz="5000">
                <a:solidFill>
                  <a:srgbClr val="7252A5"/>
                </a:solidFill>
                <a:latin typeface="Proxima Nova"/>
                <a:ea typeface="Proxima Nova"/>
                <a:cs typeface="Proxima Nova"/>
                <a:sym typeface="Proxima Nova"/>
              </a:rPr>
              <a:t>02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485775" y="485775"/>
            <a:ext cx="17316450" cy="9315450"/>
          </a:xfrm>
          <a:prstGeom prst="rect">
            <a:avLst/>
          </a:prstGeom>
          <a:solidFill>
            <a:srgbClr val="EBEBEB"/>
          </a:solidFill>
        </p:spPr>
      </p:sp>
      <p:grpSp>
        <p:nvGrpSpPr>
          <p:cNvPr name="Group 3" id="3"/>
          <p:cNvGrpSpPr/>
          <p:nvPr/>
        </p:nvGrpSpPr>
        <p:grpSpPr>
          <a:xfrm rot="0">
            <a:off x="10011105" y="2873559"/>
            <a:ext cx="7422150" cy="4539882"/>
            <a:chOff x="0" y="0"/>
            <a:chExt cx="9896200" cy="6053176"/>
          </a:xfrm>
        </p:grpSpPr>
        <p:sp>
          <p:nvSpPr>
            <p:cNvPr name="Freeform 4" id="4"/>
            <p:cNvSpPr/>
            <p:nvPr/>
          </p:nvSpPr>
          <p:spPr>
            <a:xfrm flipH="false" flipV="false" rot="0">
              <a:off x="0" y="0"/>
              <a:ext cx="9896200" cy="6053176"/>
            </a:xfrm>
            <a:custGeom>
              <a:avLst/>
              <a:gdLst/>
              <a:ahLst/>
              <a:cxnLst/>
              <a:rect r="r" b="b" t="t" l="l"/>
              <a:pathLst>
                <a:path h="6053176" w="9896200">
                  <a:moveTo>
                    <a:pt x="0" y="0"/>
                  </a:moveTo>
                  <a:lnTo>
                    <a:pt x="9896200" y="0"/>
                  </a:lnTo>
                  <a:lnTo>
                    <a:pt x="9896200" y="6053176"/>
                  </a:lnTo>
                  <a:lnTo>
                    <a:pt x="0" y="6053176"/>
                  </a:lnTo>
                  <a:lnTo>
                    <a:pt x="0" y="0"/>
                  </a:lnTo>
                  <a:close/>
                </a:path>
              </a:pathLst>
            </a:custGeom>
            <a:blipFill>
              <a:blip r:embed="rId2"/>
              <a:stretch>
                <a:fillRect l="0" t="0" r="0" b="0"/>
              </a:stretch>
            </a:blipFill>
          </p:spPr>
        </p:sp>
        <p:grpSp>
          <p:nvGrpSpPr>
            <p:cNvPr name="Group 5" id="5"/>
            <p:cNvGrpSpPr/>
            <p:nvPr/>
          </p:nvGrpSpPr>
          <p:grpSpPr>
            <a:xfrm rot="0">
              <a:off x="976039" y="152030"/>
              <a:ext cx="7922081" cy="5136981"/>
              <a:chOff x="0" y="0"/>
              <a:chExt cx="1227361" cy="795868"/>
            </a:xfrm>
          </p:grpSpPr>
          <p:sp>
            <p:nvSpPr>
              <p:cNvPr name="Freeform 6" id="6"/>
              <p:cNvSpPr/>
              <p:nvPr/>
            </p:nvSpPr>
            <p:spPr>
              <a:xfrm flipH="false" flipV="false" rot="0">
                <a:off x="0" y="0"/>
                <a:ext cx="1227361" cy="795868"/>
              </a:xfrm>
              <a:custGeom>
                <a:avLst/>
                <a:gdLst/>
                <a:ahLst/>
                <a:cxnLst/>
                <a:rect r="r" b="b" t="t" l="l"/>
                <a:pathLst>
                  <a:path h="795868" w="1227361">
                    <a:moveTo>
                      <a:pt x="10326" y="0"/>
                    </a:moveTo>
                    <a:lnTo>
                      <a:pt x="1217034" y="0"/>
                    </a:lnTo>
                    <a:cubicBezTo>
                      <a:pt x="1219773" y="0"/>
                      <a:pt x="1222400" y="1088"/>
                      <a:pt x="1224336" y="3025"/>
                    </a:cubicBezTo>
                    <a:cubicBezTo>
                      <a:pt x="1226273" y="4961"/>
                      <a:pt x="1227361" y="7588"/>
                      <a:pt x="1227361" y="10326"/>
                    </a:cubicBezTo>
                    <a:lnTo>
                      <a:pt x="1227361" y="785541"/>
                    </a:lnTo>
                    <a:cubicBezTo>
                      <a:pt x="1227361" y="788280"/>
                      <a:pt x="1226273" y="790907"/>
                      <a:pt x="1224336" y="792843"/>
                    </a:cubicBezTo>
                    <a:cubicBezTo>
                      <a:pt x="1222400" y="794780"/>
                      <a:pt x="1219773" y="795868"/>
                      <a:pt x="1217034" y="795868"/>
                    </a:cubicBezTo>
                    <a:lnTo>
                      <a:pt x="10326" y="795868"/>
                    </a:lnTo>
                    <a:cubicBezTo>
                      <a:pt x="7588" y="795868"/>
                      <a:pt x="4961" y="794780"/>
                      <a:pt x="3025" y="792843"/>
                    </a:cubicBezTo>
                    <a:cubicBezTo>
                      <a:pt x="1088" y="790907"/>
                      <a:pt x="0" y="788280"/>
                      <a:pt x="0" y="785541"/>
                    </a:cubicBezTo>
                    <a:lnTo>
                      <a:pt x="0" y="10326"/>
                    </a:lnTo>
                    <a:cubicBezTo>
                      <a:pt x="0" y="7588"/>
                      <a:pt x="1088" y="4961"/>
                      <a:pt x="3025" y="3025"/>
                    </a:cubicBezTo>
                    <a:cubicBezTo>
                      <a:pt x="4961" y="1088"/>
                      <a:pt x="7588" y="0"/>
                      <a:pt x="10326" y="0"/>
                    </a:cubicBezTo>
                    <a:close/>
                  </a:path>
                </a:pathLst>
              </a:custGeom>
              <a:blipFill>
                <a:blip r:embed="rId3"/>
                <a:stretch>
                  <a:fillRect l="0" t="-528" r="0" b="-528"/>
                </a:stretch>
              </a:blipFill>
            </p:spPr>
          </p:sp>
        </p:grpSp>
      </p:grpSp>
      <p:sp>
        <p:nvSpPr>
          <p:cNvPr name="TextBox 7" id="7"/>
          <p:cNvSpPr txBox="true"/>
          <p:nvPr/>
        </p:nvSpPr>
        <p:spPr>
          <a:xfrm rot="0">
            <a:off x="1028700" y="2195761"/>
            <a:ext cx="8810955" cy="306705"/>
          </a:xfrm>
          <a:prstGeom prst="rect">
            <a:avLst/>
          </a:prstGeom>
        </p:spPr>
        <p:txBody>
          <a:bodyPr anchor="t" rtlCol="false" tIns="0" lIns="0" bIns="0" rIns="0">
            <a:spAutoFit/>
          </a:bodyPr>
          <a:lstStyle/>
          <a:p>
            <a:pPr algn="l" marL="0" indent="0" lvl="0">
              <a:lnSpc>
                <a:spcPts val="2520"/>
              </a:lnSpc>
              <a:spcBef>
                <a:spcPct val="0"/>
              </a:spcBef>
            </a:pPr>
            <a:r>
              <a:rPr lang="en-US" b="true" sz="1800" i="true">
                <a:solidFill>
                  <a:srgbClr val="7252A5"/>
                </a:solidFill>
                <a:latin typeface="Proxima Nova Bold Italics"/>
                <a:ea typeface="Proxima Nova Bold Italics"/>
                <a:cs typeface="Proxima Nova Bold Italics"/>
                <a:sym typeface="Proxima Nova Bold Italics"/>
              </a:rPr>
              <a:t>Siguiendo el formato (e, a, s, h, t)</a:t>
            </a:r>
          </a:p>
        </p:txBody>
      </p:sp>
      <p:sp>
        <p:nvSpPr>
          <p:cNvPr name="TextBox 8" id="8"/>
          <p:cNvSpPr txBox="true"/>
          <p:nvPr/>
        </p:nvSpPr>
        <p:spPr>
          <a:xfrm rot="0">
            <a:off x="1028700" y="1759053"/>
            <a:ext cx="8810955" cy="530225"/>
          </a:xfrm>
          <a:prstGeom prst="rect">
            <a:avLst/>
          </a:prstGeom>
        </p:spPr>
        <p:txBody>
          <a:bodyPr anchor="t" rtlCol="false" tIns="0" lIns="0" bIns="0" rIns="0">
            <a:spAutoFit/>
          </a:bodyPr>
          <a:lstStyle/>
          <a:p>
            <a:pPr algn="just" marL="0" indent="0" lvl="0">
              <a:lnSpc>
                <a:spcPts val="3999"/>
              </a:lnSpc>
              <a:spcBef>
                <a:spcPct val="0"/>
              </a:spcBef>
            </a:pPr>
            <a:r>
              <a:rPr lang="en-US" b="true" sz="3999" spc="-79">
                <a:solidFill>
                  <a:srgbClr val="000000"/>
                </a:solidFill>
                <a:latin typeface="Proxima Nova Bold"/>
                <a:ea typeface="Proxima Nova Bold"/>
                <a:cs typeface="Proxima Nova Bold"/>
                <a:sym typeface="Proxima Nova Bold"/>
              </a:rPr>
              <a:t>Quíntuplas Extraídas</a:t>
            </a:r>
          </a:p>
        </p:txBody>
      </p:sp>
      <p:sp>
        <p:nvSpPr>
          <p:cNvPr name="TextBox 9" id="9"/>
          <p:cNvSpPr txBox="true"/>
          <p:nvPr/>
        </p:nvSpPr>
        <p:spPr>
          <a:xfrm rot="0">
            <a:off x="8459567" y="1671740"/>
            <a:ext cx="8799733" cy="809625"/>
          </a:xfrm>
          <a:prstGeom prst="rect">
            <a:avLst/>
          </a:prstGeom>
        </p:spPr>
        <p:txBody>
          <a:bodyPr anchor="t" rtlCol="false" tIns="0" lIns="0" bIns="0" rIns="0">
            <a:spAutoFit/>
          </a:bodyPr>
          <a:lstStyle/>
          <a:p>
            <a:pPr algn="r" marL="0" indent="0" lvl="0">
              <a:lnSpc>
                <a:spcPts val="5850"/>
              </a:lnSpc>
              <a:spcBef>
                <a:spcPct val="0"/>
              </a:spcBef>
            </a:pPr>
            <a:r>
              <a:rPr lang="en-US" b="true" sz="6500" spc="-130">
                <a:solidFill>
                  <a:srgbClr val="000000"/>
                </a:solidFill>
                <a:latin typeface="Proxima Nova Bold"/>
                <a:ea typeface="Proxima Nova Bold"/>
                <a:cs typeface="Proxima Nova Bold"/>
                <a:sym typeface="Proxima Nova Bold"/>
              </a:rPr>
              <a:t>Análisis de Reseña V</a:t>
            </a:r>
          </a:p>
        </p:txBody>
      </p:sp>
      <p:sp>
        <p:nvSpPr>
          <p:cNvPr name="Freeform 10" id="10"/>
          <p:cNvSpPr/>
          <p:nvPr/>
        </p:nvSpPr>
        <p:spPr>
          <a:xfrm flipH="false" flipV="false" rot="0">
            <a:off x="12941287" y="8564061"/>
            <a:ext cx="1561786" cy="472440"/>
          </a:xfrm>
          <a:custGeom>
            <a:avLst/>
            <a:gdLst/>
            <a:ahLst/>
            <a:cxnLst/>
            <a:rect r="r" b="b" t="t" l="l"/>
            <a:pathLst>
              <a:path h="472440" w="1561786">
                <a:moveTo>
                  <a:pt x="0" y="0"/>
                </a:moveTo>
                <a:lnTo>
                  <a:pt x="1561786" y="0"/>
                </a:lnTo>
                <a:lnTo>
                  <a:pt x="1561786" y="472440"/>
                </a:lnTo>
                <a:lnTo>
                  <a:pt x="0" y="472440"/>
                </a:lnTo>
                <a:lnTo>
                  <a:pt x="0" y="0"/>
                </a:lnTo>
                <a:close/>
              </a:path>
            </a:pathLst>
          </a:custGeom>
          <a:blipFill>
            <a:blip r:embed="rId4"/>
            <a:stretch>
              <a:fillRect l="0" t="0" r="0" b="0"/>
            </a:stretch>
          </a:blipFill>
        </p:spPr>
      </p:sp>
      <p:sp>
        <p:nvSpPr>
          <p:cNvPr name="Freeform 11" id="11"/>
          <p:cNvSpPr/>
          <p:nvPr/>
        </p:nvSpPr>
        <p:spPr>
          <a:xfrm flipH="false" flipV="false" rot="0">
            <a:off x="12067788" y="7803966"/>
            <a:ext cx="3279164" cy="557458"/>
          </a:xfrm>
          <a:custGeom>
            <a:avLst/>
            <a:gdLst/>
            <a:ahLst/>
            <a:cxnLst/>
            <a:rect r="r" b="b" t="t" l="l"/>
            <a:pathLst>
              <a:path h="557458" w="3279164">
                <a:moveTo>
                  <a:pt x="0" y="0"/>
                </a:moveTo>
                <a:lnTo>
                  <a:pt x="3279164" y="0"/>
                </a:lnTo>
                <a:lnTo>
                  <a:pt x="3279164" y="557458"/>
                </a:lnTo>
                <a:lnTo>
                  <a:pt x="0" y="5574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028700" y="3400983"/>
            <a:ext cx="8810955" cy="377190"/>
          </a:xfrm>
          <a:prstGeom prst="rect">
            <a:avLst/>
          </a:prstGeom>
        </p:spPr>
        <p:txBody>
          <a:bodyPr anchor="t" rtlCol="false" tIns="0" lIns="0" bIns="0" rIns="0">
            <a:spAutoFit/>
          </a:bodyPr>
          <a:lstStyle/>
          <a:p>
            <a:pPr algn="just" marL="0" indent="0" lvl="0">
              <a:lnSpc>
                <a:spcPts val="3150"/>
              </a:lnSpc>
              <a:spcBef>
                <a:spcPct val="0"/>
              </a:spcBef>
            </a:pPr>
            <a:r>
              <a:rPr lang="en-US" sz="2100" spc="-21">
                <a:solidFill>
                  <a:srgbClr val="000000"/>
                </a:solidFill>
                <a:latin typeface="Proxima Nova"/>
                <a:ea typeface="Proxima Nova"/>
                <a:cs typeface="Proxima Nova"/>
                <a:sym typeface="Proxima Nova"/>
              </a:rPr>
              <a:t>El usuario destaca que el teléfono está en un estado excelente.</a:t>
            </a:r>
          </a:p>
        </p:txBody>
      </p:sp>
      <p:sp>
        <p:nvSpPr>
          <p:cNvPr name="TextBox 13" id="13"/>
          <p:cNvSpPr txBox="true"/>
          <p:nvPr/>
        </p:nvSpPr>
        <p:spPr>
          <a:xfrm rot="0">
            <a:off x="2029369" y="2667581"/>
            <a:ext cx="7810286" cy="727710"/>
          </a:xfrm>
          <a:prstGeom prst="rect">
            <a:avLst/>
          </a:prstGeom>
        </p:spPr>
        <p:txBody>
          <a:bodyPr anchor="t" rtlCol="false" tIns="0" lIns="0" bIns="0" rIns="0">
            <a:spAutoFit/>
          </a:bodyPr>
          <a:lstStyle/>
          <a:p>
            <a:pPr algn="just">
              <a:lnSpc>
                <a:spcPts val="2940"/>
              </a:lnSpc>
            </a:pPr>
            <a:r>
              <a:rPr lang="en-US" b="true" sz="2100">
                <a:solidFill>
                  <a:srgbClr val="000000"/>
                </a:solidFill>
                <a:latin typeface="Proxima Nova Bold"/>
                <a:ea typeface="Proxima Nova Bold"/>
                <a:cs typeface="Proxima Nova Bold"/>
                <a:sym typeface="Proxima Nova Bold"/>
              </a:rPr>
              <a:t>(Apple iPhone 15 Pro (Reacondicionado), Estado general, -2, </a:t>
            </a:r>
            <a:r>
              <a:rPr lang="en-US" b="true" sz="2100" i="true">
                <a:solidFill>
                  <a:srgbClr val="000000"/>
                </a:solidFill>
                <a:latin typeface="Proxima Nova Bold Italics"/>
                <a:ea typeface="Proxima Nova Bold Italics"/>
                <a:cs typeface="Proxima Nova Bold Italics"/>
                <a:sym typeface="Proxima Nova Bold Italics"/>
              </a:rPr>
              <a:t>Ilia</a:t>
            </a:r>
            <a:r>
              <a:rPr lang="en-US" b="true" sz="2100">
                <a:solidFill>
                  <a:srgbClr val="000000"/>
                </a:solidFill>
                <a:latin typeface="Proxima Nova Bold"/>
                <a:ea typeface="Proxima Nova Bold"/>
                <a:cs typeface="Proxima Nova Bold"/>
                <a:sym typeface="Proxima Nova Bold"/>
              </a:rPr>
              <a:t>, 14/02/2025)</a:t>
            </a:r>
          </a:p>
        </p:txBody>
      </p:sp>
      <p:sp>
        <p:nvSpPr>
          <p:cNvPr name="TextBox 14" id="14"/>
          <p:cNvSpPr txBox="true"/>
          <p:nvPr/>
        </p:nvSpPr>
        <p:spPr>
          <a:xfrm rot="0">
            <a:off x="1028700" y="2566299"/>
            <a:ext cx="726222" cy="863600"/>
          </a:xfrm>
          <a:prstGeom prst="rect">
            <a:avLst/>
          </a:prstGeom>
        </p:spPr>
        <p:txBody>
          <a:bodyPr anchor="t" rtlCol="false" tIns="0" lIns="0" bIns="0" rIns="0">
            <a:spAutoFit/>
          </a:bodyPr>
          <a:lstStyle/>
          <a:p>
            <a:pPr algn="ctr">
              <a:lnSpc>
                <a:spcPts val="7000"/>
              </a:lnSpc>
            </a:pPr>
            <a:r>
              <a:rPr lang="en-US" sz="5000">
                <a:solidFill>
                  <a:srgbClr val="7252A5"/>
                </a:solidFill>
                <a:latin typeface="Proxima Nova"/>
                <a:ea typeface="Proxima Nova"/>
                <a:cs typeface="Proxima Nova"/>
                <a:sym typeface="Proxima Nova"/>
              </a:rPr>
              <a:t>01</a:t>
            </a:r>
          </a:p>
        </p:txBody>
      </p:sp>
      <p:sp>
        <p:nvSpPr>
          <p:cNvPr name="TextBox 15" id="15"/>
          <p:cNvSpPr txBox="true"/>
          <p:nvPr/>
        </p:nvSpPr>
        <p:spPr>
          <a:xfrm rot="0">
            <a:off x="1028700" y="7397290"/>
            <a:ext cx="8810955" cy="530225"/>
          </a:xfrm>
          <a:prstGeom prst="rect">
            <a:avLst/>
          </a:prstGeom>
        </p:spPr>
        <p:txBody>
          <a:bodyPr anchor="t" rtlCol="false" tIns="0" lIns="0" bIns="0" rIns="0">
            <a:spAutoFit/>
          </a:bodyPr>
          <a:lstStyle/>
          <a:p>
            <a:pPr algn="just" marL="0" indent="0" lvl="0">
              <a:lnSpc>
                <a:spcPts val="3999"/>
              </a:lnSpc>
              <a:spcBef>
                <a:spcPct val="0"/>
              </a:spcBef>
            </a:pPr>
            <a:r>
              <a:rPr lang="en-US" b="true" sz="3999" spc="-79">
                <a:solidFill>
                  <a:srgbClr val="000000"/>
                </a:solidFill>
                <a:latin typeface="Proxima Nova Bold"/>
                <a:ea typeface="Proxima Nova Bold"/>
                <a:cs typeface="Proxima Nova Bold"/>
                <a:sym typeface="Proxima Nova Bold"/>
              </a:rPr>
              <a:t>Conclusiones</a:t>
            </a:r>
          </a:p>
        </p:txBody>
      </p:sp>
      <p:sp>
        <p:nvSpPr>
          <p:cNvPr name="TextBox 16" id="16"/>
          <p:cNvSpPr txBox="true"/>
          <p:nvPr/>
        </p:nvSpPr>
        <p:spPr>
          <a:xfrm rot="0">
            <a:off x="1028700" y="7908465"/>
            <a:ext cx="8810955" cy="1177290"/>
          </a:xfrm>
          <a:prstGeom prst="rect">
            <a:avLst/>
          </a:prstGeom>
        </p:spPr>
        <p:txBody>
          <a:bodyPr anchor="t" rtlCol="false" tIns="0" lIns="0" bIns="0" rIns="0">
            <a:spAutoFit/>
          </a:bodyPr>
          <a:lstStyle/>
          <a:p>
            <a:pPr algn="l">
              <a:lnSpc>
                <a:spcPts val="3150"/>
              </a:lnSpc>
            </a:pPr>
            <a:r>
              <a:rPr lang="en-US" sz="2100" spc="-21">
                <a:solidFill>
                  <a:srgbClr val="000000"/>
                </a:solidFill>
                <a:latin typeface="Proxima Nova"/>
                <a:ea typeface="Proxima Nova"/>
                <a:cs typeface="Proxima Nova"/>
                <a:sym typeface="Proxima Nova"/>
              </a:rPr>
              <a:t>El análisis del sentimiento justifica la calificación de 5 estrellas, puesto que el usuario se encuentra muy contento con el producto:</a:t>
            </a:r>
          </a:p>
          <a:p>
            <a:pPr algn="l">
              <a:lnSpc>
                <a:spcPts val="3150"/>
              </a:lnSpc>
            </a:pPr>
            <a:r>
              <a:rPr lang="en-US" b="true" sz="2100" spc="-21">
                <a:solidFill>
                  <a:srgbClr val="7ED957"/>
                </a:solidFill>
                <a:latin typeface="Proxima Nova Bold"/>
                <a:ea typeface="Proxima Nova Bold"/>
                <a:cs typeface="Proxima Nova Bold"/>
                <a:sym typeface="Proxima Nova Bold"/>
              </a:rPr>
              <a:t>     3 opiniones positivas emocionales (+2)</a:t>
            </a:r>
          </a:p>
        </p:txBody>
      </p:sp>
      <p:sp>
        <p:nvSpPr>
          <p:cNvPr name="TextBox 17" id="17"/>
          <p:cNvSpPr txBox="true"/>
          <p:nvPr/>
        </p:nvSpPr>
        <p:spPr>
          <a:xfrm rot="0">
            <a:off x="1028700" y="4617601"/>
            <a:ext cx="8810955" cy="777240"/>
          </a:xfrm>
          <a:prstGeom prst="rect">
            <a:avLst/>
          </a:prstGeom>
        </p:spPr>
        <p:txBody>
          <a:bodyPr anchor="t" rtlCol="false" tIns="0" lIns="0" bIns="0" rIns="0">
            <a:spAutoFit/>
          </a:bodyPr>
          <a:lstStyle/>
          <a:p>
            <a:pPr algn="just" marL="0" indent="0" lvl="0">
              <a:lnSpc>
                <a:spcPts val="3150"/>
              </a:lnSpc>
              <a:spcBef>
                <a:spcPct val="0"/>
              </a:spcBef>
            </a:pPr>
            <a:r>
              <a:rPr lang="en-US" sz="2100" spc="-21">
                <a:solidFill>
                  <a:srgbClr val="000000"/>
                </a:solidFill>
                <a:latin typeface="Proxima Nova"/>
                <a:ea typeface="Proxima Nova"/>
                <a:cs typeface="Proxima Nova"/>
                <a:sym typeface="Proxima Nova"/>
              </a:rPr>
              <a:t>Asimismo, también expresa que todos los detalles y componentes son originales y funcionan a la perfección.</a:t>
            </a:r>
          </a:p>
        </p:txBody>
      </p:sp>
      <p:sp>
        <p:nvSpPr>
          <p:cNvPr name="TextBox 18" id="18"/>
          <p:cNvSpPr txBox="true"/>
          <p:nvPr/>
        </p:nvSpPr>
        <p:spPr>
          <a:xfrm rot="0">
            <a:off x="2029369" y="3884199"/>
            <a:ext cx="7810286" cy="727710"/>
          </a:xfrm>
          <a:prstGeom prst="rect">
            <a:avLst/>
          </a:prstGeom>
        </p:spPr>
        <p:txBody>
          <a:bodyPr anchor="t" rtlCol="false" tIns="0" lIns="0" bIns="0" rIns="0">
            <a:spAutoFit/>
          </a:bodyPr>
          <a:lstStyle/>
          <a:p>
            <a:pPr algn="just">
              <a:lnSpc>
                <a:spcPts val="2940"/>
              </a:lnSpc>
            </a:pPr>
            <a:r>
              <a:rPr lang="en-US" b="true" sz="2100">
                <a:solidFill>
                  <a:srgbClr val="000000"/>
                </a:solidFill>
                <a:latin typeface="Proxima Nova Bold"/>
                <a:ea typeface="Proxima Nova Bold"/>
                <a:cs typeface="Proxima Nova Bold"/>
                <a:sym typeface="Proxima Nova Bold"/>
              </a:rPr>
              <a:t>(Apple iPhone 15 Pro (Reacondicionado), Componentes y funcionamiento, -2, </a:t>
            </a:r>
            <a:r>
              <a:rPr lang="en-US" b="true" sz="2100" i="true">
                <a:solidFill>
                  <a:srgbClr val="000000"/>
                </a:solidFill>
                <a:latin typeface="Proxima Nova Bold Italics"/>
                <a:ea typeface="Proxima Nova Bold Italics"/>
                <a:cs typeface="Proxima Nova Bold Italics"/>
                <a:sym typeface="Proxima Nova Bold Italics"/>
              </a:rPr>
              <a:t>Ilia</a:t>
            </a:r>
            <a:r>
              <a:rPr lang="en-US" b="true" sz="2100">
                <a:solidFill>
                  <a:srgbClr val="000000"/>
                </a:solidFill>
                <a:latin typeface="Proxima Nova Bold"/>
                <a:ea typeface="Proxima Nova Bold"/>
                <a:cs typeface="Proxima Nova Bold"/>
                <a:sym typeface="Proxima Nova Bold"/>
              </a:rPr>
              <a:t>, 14/02/2025)</a:t>
            </a:r>
          </a:p>
        </p:txBody>
      </p:sp>
      <p:sp>
        <p:nvSpPr>
          <p:cNvPr name="TextBox 19" id="19"/>
          <p:cNvSpPr txBox="true"/>
          <p:nvPr/>
        </p:nvSpPr>
        <p:spPr>
          <a:xfrm rot="0">
            <a:off x="1028700" y="3782916"/>
            <a:ext cx="825174" cy="863600"/>
          </a:xfrm>
          <a:prstGeom prst="rect">
            <a:avLst/>
          </a:prstGeom>
        </p:spPr>
        <p:txBody>
          <a:bodyPr anchor="t" rtlCol="false" tIns="0" lIns="0" bIns="0" rIns="0">
            <a:spAutoFit/>
          </a:bodyPr>
          <a:lstStyle/>
          <a:p>
            <a:pPr algn="ctr">
              <a:lnSpc>
                <a:spcPts val="7000"/>
              </a:lnSpc>
            </a:pPr>
            <a:r>
              <a:rPr lang="en-US" sz="5000">
                <a:solidFill>
                  <a:srgbClr val="7252A5"/>
                </a:solidFill>
                <a:latin typeface="Proxima Nova"/>
                <a:ea typeface="Proxima Nova"/>
                <a:cs typeface="Proxima Nova"/>
                <a:sym typeface="Proxima Nova"/>
              </a:rPr>
              <a:t>02</a:t>
            </a:r>
          </a:p>
        </p:txBody>
      </p:sp>
      <p:grpSp>
        <p:nvGrpSpPr>
          <p:cNvPr name="Group 20" id="20"/>
          <p:cNvGrpSpPr/>
          <p:nvPr/>
        </p:nvGrpSpPr>
        <p:grpSpPr>
          <a:xfrm rot="0">
            <a:off x="10955096" y="4916099"/>
            <a:ext cx="4907201" cy="320772"/>
            <a:chOff x="0" y="0"/>
            <a:chExt cx="1292432" cy="84483"/>
          </a:xfrm>
        </p:grpSpPr>
        <p:sp>
          <p:nvSpPr>
            <p:cNvPr name="Freeform 21" id="21"/>
            <p:cNvSpPr/>
            <p:nvPr/>
          </p:nvSpPr>
          <p:spPr>
            <a:xfrm flipH="false" flipV="false" rot="0">
              <a:off x="0" y="0"/>
              <a:ext cx="1292432" cy="84483"/>
            </a:xfrm>
            <a:custGeom>
              <a:avLst/>
              <a:gdLst/>
              <a:ahLst/>
              <a:cxnLst/>
              <a:rect r="r" b="b" t="t" l="l"/>
              <a:pathLst>
                <a:path h="84483" w="1292432">
                  <a:moveTo>
                    <a:pt x="0" y="0"/>
                  </a:moveTo>
                  <a:lnTo>
                    <a:pt x="1292432" y="0"/>
                  </a:lnTo>
                  <a:lnTo>
                    <a:pt x="1292432" y="84483"/>
                  </a:lnTo>
                  <a:lnTo>
                    <a:pt x="0" y="84483"/>
                  </a:lnTo>
                  <a:close/>
                </a:path>
              </a:pathLst>
            </a:custGeom>
            <a:solidFill>
              <a:srgbClr val="7252A5">
                <a:alpha val="35686"/>
              </a:srgbClr>
            </a:solidFill>
          </p:spPr>
        </p:sp>
        <p:sp>
          <p:nvSpPr>
            <p:cNvPr name="TextBox 22" id="22"/>
            <p:cNvSpPr txBox="true"/>
            <p:nvPr/>
          </p:nvSpPr>
          <p:spPr>
            <a:xfrm>
              <a:off x="0" y="-47625"/>
              <a:ext cx="1292432" cy="132108"/>
            </a:xfrm>
            <a:prstGeom prst="rect">
              <a:avLst/>
            </a:prstGeom>
          </p:spPr>
          <p:txBody>
            <a:bodyPr anchor="ctr" rtlCol="false" tIns="50800" lIns="50800" bIns="50800" rIns="50800"/>
            <a:lstStyle/>
            <a:p>
              <a:pPr algn="ctr">
                <a:lnSpc>
                  <a:spcPts val="3499"/>
                </a:lnSpc>
              </a:pPr>
            </a:p>
          </p:txBody>
        </p:sp>
      </p:grpSp>
      <p:grpSp>
        <p:nvGrpSpPr>
          <p:cNvPr name="Group 23" id="23"/>
          <p:cNvGrpSpPr/>
          <p:nvPr/>
        </p:nvGrpSpPr>
        <p:grpSpPr>
          <a:xfrm rot="0">
            <a:off x="10955096" y="5557643"/>
            <a:ext cx="5044977" cy="320772"/>
            <a:chOff x="0" y="0"/>
            <a:chExt cx="1328718" cy="84483"/>
          </a:xfrm>
        </p:grpSpPr>
        <p:sp>
          <p:nvSpPr>
            <p:cNvPr name="Freeform 24" id="24"/>
            <p:cNvSpPr/>
            <p:nvPr/>
          </p:nvSpPr>
          <p:spPr>
            <a:xfrm flipH="false" flipV="false" rot="0">
              <a:off x="0" y="0"/>
              <a:ext cx="1328718" cy="84483"/>
            </a:xfrm>
            <a:custGeom>
              <a:avLst/>
              <a:gdLst/>
              <a:ahLst/>
              <a:cxnLst/>
              <a:rect r="r" b="b" t="t" l="l"/>
              <a:pathLst>
                <a:path h="84483" w="1328718">
                  <a:moveTo>
                    <a:pt x="0" y="0"/>
                  </a:moveTo>
                  <a:lnTo>
                    <a:pt x="1328718" y="0"/>
                  </a:lnTo>
                  <a:lnTo>
                    <a:pt x="1328718" y="84483"/>
                  </a:lnTo>
                  <a:lnTo>
                    <a:pt x="0" y="84483"/>
                  </a:lnTo>
                  <a:close/>
                </a:path>
              </a:pathLst>
            </a:custGeom>
            <a:solidFill>
              <a:srgbClr val="7252A5">
                <a:alpha val="35686"/>
              </a:srgbClr>
            </a:solidFill>
          </p:spPr>
        </p:sp>
        <p:sp>
          <p:nvSpPr>
            <p:cNvPr name="TextBox 25" id="25"/>
            <p:cNvSpPr txBox="true"/>
            <p:nvPr/>
          </p:nvSpPr>
          <p:spPr>
            <a:xfrm>
              <a:off x="0" y="-47625"/>
              <a:ext cx="1328718" cy="132108"/>
            </a:xfrm>
            <a:prstGeom prst="rect">
              <a:avLst/>
            </a:prstGeom>
          </p:spPr>
          <p:txBody>
            <a:bodyPr anchor="ctr" rtlCol="false" tIns="50800" lIns="50800" bIns="50800" rIns="50800"/>
            <a:lstStyle/>
            <a:p>
              <a:pPr algn="ctr">
                <a:lnSpc>
                  <a:spcPts val="3499"/>
                </a:lnSpc>
              </a:pPr>
            </a:p>
          </p:txBody>
        </p:sp>
      </p:grpSp>
      <p:grpSp>
        <p:nvGrpSpPr>
          <p:cNvPr name="Group 26" id="26"/>
          <p:cNvGrpSpPr/>
          <p:nvPr/>
        </p:nvGrpSpPr>
        <p:grpSpPr>
          <a:xfrm rot="0">
            <a:off x="13605007" y="5236871"/>
            <a:ext cx="2395065" cy="320772"/>
            <a:chOff x="0" y="0"/>
            <a:chExt cx="630799" cy="84483"/>
          </a:xfrm>
        </p:grpSpPr>
        <p:sp>
          <p:nvSpPr>
            <p:cNvPr name="Freeform 27" id="27"/>
            <p:cNvSpPr/>
            <p:nvPr/>
          </p:nvSpPr>
          <p:spPr>
            <a:xfrm flipH="false" flipV="false" rot="0">
              <a:off x="0" y="0"/>
              <a:ext cx="630799" cy="84483"/>
            </a:xfrm>
            <a:custGeom>
              <a:avLst/>
              <a:gdLst/>
              <a:ahLst/>
              <a:cxnLst/>
              <a:rect r="r" b="b" t="t" l="l"/>
              <a:pathLst>
                <a:path h="84483" w="630799">
                  <a:moveTo>
                    <a:pt x="0" y="0"/>
                  </a:moveTo>
                  <a:lnTo>
                    <a:pt x="630799" y="0"/>
                  </a:lnTo>
                  <a:lnTo>
                    <a:pt x="630799" y="84483"/>
                  </a:lnTo>
                  <a:lnTo>
                    <a:pt x="0" y="84483"/>
                  </a:lnTo>
                  <a:close/>
                </a:path>
              </a:pathLst>
            </a:custGeom>
            <a:solidFill>
              <a:srgbClr val="7252A5">
                <a:alpha val="35686"/>
              </a:srgbClr>
            </a:solidFill>
          </p:spPr>
        </p:sp>
        <p:sp>
          <p:nvSpPr>
            <p:cNvPr name="TextBox 28" id="28"/>
            <p:cNvSpPr txBox="true"/>
            <p:nvPr/>
          </p:nvSpPr>
          <p:spPr>
            <a:xfrm>
              <a:off x="0" y="-47625"/>
              <a:ext cx="630799" cy="132108"/>
            </a:xfrm>
            <a:prstGeom prst="rect">
              <a:avLst/>
            </a:prstGeom>
          </p:spPr>
          <p:txBody>
            <a:bodyPr anchor="ctr" rtlCol="false" tIns="50800" lIns="50800" bIns="50800" rIns="50800"/>
            <a:lstStyle/>
            <a:p>
              <a:pPr algn="ctr">
                <a:lnSpc>
                  <a:spcPts val="3499"/>
                </a:lnSpc>
              </a:pPr>
            </a:p>
          </p:txBody>
        </p:sp>
      </p:grpSp>
      <p:grpSp>
        <p:nvGrpSpPr>
          <p:cNvPr name="Group 29" id="29"/>
          <p:cNvGrpSpPr/>
          <p:nvPr/>
        </p:nvGrpSpPr>
        <p:grpSpPr>
          <a:xfrm rot="0">
            <a:off x="10955096" y="5878414"/>
            <a:ext cx="1604065" cy="320772"/>
            <a:chOff x="0" y="0"/>
            <a:chExt cx="422470" cy="84483"/>
          </a:xfrm>
        </p:grpSpPr>
        <p:sp>
          <p:nvSpPr>
            <p:cNvPr name="Freeform 30" id="30"/>
            <p:cNvSpPr/>
            <p:nvPr/>
          </p:nvSpPr>
          <p:spPr>
            <a:xfrm flipH="false" flipV="false" rot="0">
              <a:off x="0" y="0"/>
              <a:ext cx="422470" cy="84483"/>
            </a:xfrm>
            <a:custGeom>
              <a:avLst/>
              <a:gdLst/>
              <a:ahLst/>
              <a:cxnLst/>
              <a:rect r="r" b="b" t="t" l="l"/>
              <a:pathLst>
                <a:path h="84483" w="422470">
                  <a:moveTo>
                    <a:pt x="0" y="0"/>
                  </a:moveTo>
                  <a:lnTo>
                    <a:pt x="422470" y="0"/>
                  </a:lnTo>
                  <a:lnTo>
                    <a:pt x="422470" y="84483"/>
                  </a:lnTo>
                  <a:lnTo>
                    <a:pt x="0" y="84483"/>
                  </a:lnTo>
                  <a:close/>
                </a:path>
              </a:pathLst>
            </a:custGeom>
            <a:solidFill>
              <a:srgbClr val="7252A5">
                <a:alpha val="35686"/>
              </a:srgbClr>
            </a:solidFill>
          </p:spPr>
        </p:sp>
        <p:sp>
          <p:nvSpPr>
            <p:cNvPr name="TextBox 31" id="31"/>
            <p:cNvSpPr txBox="true"/>
            <p:nvPr/>
          </p:nvSpPr>
          <p:spPr>
            <a:xfrm>
              <a:off x="0" y="-47625"/>
              <a:ext cx="422470" cy="132108"/>
            </a:xfrm>
            <a:prstGeom prst="rect">
              <a:avLst/>
            </a:prstGeom>
          </p:spPr>
          <p:txBody>
            <a:bodyPr anchor="ctr" rtlCol="false" tIns="50800" lIns="50800" bIns="50800" rIns="50800"/>
            <a:lstStyle/>
            <a:p>
              <a:pPr algn="ctr">
                <a:lnSpc>
                  <a:spcPts val="3499"/>
                </a:lnSpc>
              </a:pPr>
            </a:p>
          </p:txBody>
        </p:sp>
      </p:grpSp>
      <p:grpSp>
        <p:nvGrpSpPr>
          <p:cNvPr name="Group 32" id="32"/>
          <p:cNvGrpSpPr/>
          <p:nvPr/>
        </p:nvGrpSpPr>
        <p:grpSpPr>
          <a:xfrm rot="0">
            <a:off x="13257005" y="5878414"/>
            <a:ext cx="2947508" cy="320772"/>
            <a:chOff x="0" y="0"/>
            <a:chExt cx="776298" cy="84483"/>
          </a:xfrm>
        </p:grpSpPr>
        <p:sp>
          <p:nvSpPr>
            <p:cNvPr name="Freeform 33" id="33"/>
            <p:cNvSpPr/>
            <p:nvPr/>
          </p:nvSpPr>
          <p:spPr>
            <a:xfrm flipH="false" flipV="false" rot="0">
              <a:off x="0" y="0"/>
              <a:ext cx="776298" cy="84483"/>
            </a:xfrm>
            <a:custGeom>
              <a:avLst/>
              <a:gdLst/>
              <a:ahLst/>
              <a:cxnLst/>
              <a:rect r="r" b="b" t="t" l="l"/>
              <a:pathLst>
                <a:path h="84483" w="776298">
                  <a:moveTo>
                    <a:pt x="0" y="0"/>
                  </a:moveTo>
                  <a:lnTo>
                    <a:pt x="776298" y="0"/>
                  </a:lnTo>
                  <a:lnTo>
                    <a:pt x="776298" y="84483"/>
                  </a:lnTo>
                  <a:lnTo>
                    <a:pt x="0" y="84483"/>
                  </a:lnTo>
                  <a:close/>
                </a:path>
              </a:pathLst>
            </a:custGeom>
            <a:solidFill>
              <a:srgbClr val="7252A5">
                <a:alpha val="35686"/>
              </a:srgbClr>
            </a:solidFill>
          </p:spPr>
        </p:sp>
        <p:sp>
          <p:nvSpPr>
            <p:cNvPr name="TextBox 34" id="34"/>
            <p:cNvSpPr txBox="true"/>
            <p:nvPr/>
          </p:nvSpPr>
          <p:spPr>
            <a:xfrm>
              <a:off x="0" y="-47625"/>
              <a:ext cx="776298" cy="132108"/>
            </a:xfrm>
            <a:prstGeom prst="rect">
              <a:avLst/>
            </a:prstGeom>
          </p:spPr>
          <p:txBody>
            <a:bodyPr anchor="ctr" rtlCol="false" tIns="50800" lIns="50800" bIns="50800" rIns="50800"/>
            <a:lstStyle/>
            <a:p>
              <a:pPr algn="ctr">
                <a:lnSpc>
                  <a:spcPts val="3499"/>
                </a:lnSpc>
              </a:pPr>
            </a:p>
          </p:txBody>
        </p:sp>
      </p:grpSp>
      <p:grpSp>
        <p:nvGrpSpPr>
          <p:cNvPr name="Group 35" id="35"/>
          <p:cNvGrpSpPr/>
          <p:nvPr/>
        </p:nvGrpSpPr>
        <p:grpSpPr>
          <a:xfrm rot="0">
            <a:off x="10955096" y="6196625"/>
            <a:ext cx="4071115" cy="320772"/>
            <a:chOff x="0" y="0"/>
            <a:chExt cx="1072228" cy="84483"/>
          </a:xfrm>
        </p:grpSpPr>
        <p:sp>
          <p:nvSpPr>
            <p:cNvPr name="Freeform 36" id="36"/>
            <p:cNvSpPr/>
            <p:nvPr/>
          </p:nvSpPr>
          <p:spPr>
            <a:xfrm flipH="false" flipV="false" rot="0">
              <a:off x="0" y="0"/>
              <a:ext cx="1072228" cy="84483"/>
            </a:xfrm>
            <a:custGeom>
              <a:avLst/>
              <a:gdLst/>
              <a:ahLst/>
              <a:cxnLst/>
              <a:rect r="r" b="b" t="t" l="l"/>
              <a:pathLst>
                <a:path h="84483" w="1072228">
                  <a:moveTo>
                    <a:pt x="0" y="0"/>
                  </a:moveTo>
                  <a:lnTo>
                    <a:pt x="1072228" y="0"/>
                  </a:lnTo>
                  <a:lnTo>
                    <a:pt x="1072228" y="84483"/>
                  </a:lnTo>
                  <a:lnTo>
                    <a:pt x="0" y="84483"/>
                  </a:lnTo>
                  <a:close/>
                </a:path>
              </a:pathLst>
            </a:custGeom>
            <a:solidFill>
              <a:srgbClr val="7252A5">
                <a:alpha val="35686"/>
              </a:srgbClr>
            </a:solidFill>
          </p:spPr>
        </p:sp>
        <p:sp>
          <p:nvSpPr>
            <p:cNvPr name="TextBox 37" id="37"/>
            <p:cNvSpPr txBox="true"/>
            <p:nvPr/>
          </p:nvSpPr>
          <p:spPr>
            <a:xfrm>
              <a:off x="0" y="-47625"/>
              <a:ext cx="1072228" cy="132108"/>
            </a:xfrm>
            <a:prstGeom prst="rect">
              <a:avLst/>
            </a:prstGeom>
          </p:spPr>
          <p:txBody>
            <a:bodyPr anchor="ctr" rtlCol="false" tIns="50800" lIns="50800" bIns="50800" rIns="50800"/>
            <a:lstStyle/>
            <a:p>
              <a:pPr algn="ctr">
                <a:lnSpc>
                  <a:spcPts val="3499"/>
                </a:lnSpc>
              </a:pPr>
            </a:p>
          </p:txBody>
        </p:sp>
      </p:grpSp>
      <p:sp>
        <p:nvSpPr>
          <p:cNvPr name="TextBox 38" id="38"/>
          <p:cNvSpPr txBox="true"/>
          <p:nvPr/>
        </p:nvSpPr>
        <p:spPr>
          <a:xfrm rot="0">
            <a:off x="15861700" y="4879490"/>
            <a:ext cx="276746" cy="355889"/>
          </a:xfrm>
          <a:prstGeom prst="rect">
            <a:avLst/>
          </a:prstGeom>
        </p:spPr>
        <p:txBody>
          <a:bodyPr anchor="t" rtlCol="false" tIns="0" lIns="0" bIns="0" rIns="0">
            <a:spAutoFit/>
          </a:bodyPr>
          <a:lstStyle/>
          <a:p>
            <a:pPr algn="ctr">
              <a:lnSpc>
                <a:spcPts val="2959"/>
              </a:lnSpc>
            </a:pPr>
            <a:r>
              <a:rPr lang="en-US" b="true" sz="2113">
                <a:solidFill>
                  <a:srgbClr val="7252A5"/>
                </a:solidFill>
                <a:latin typeface="Proxima Nova Bold"/>
                <a:ea typeface="Proxima Nova Bold"/>
                <a:cs typeface="Proxima Nova Bold"/>
                <a:sym typeface="Proxima Nova Bold"/>
              </a:rPr>
              <a:t>01</a:t>
            </a:r>
          </a:p>
        </p:txBody>
      </p:sp>
      <p:sp>
        <p:nvSpPr>
          <p:cNvPr name="TextBox 39" id="39"/>
          <p:cNvSpPr txBox="true"/>
          <p:nvPr/>
        </p:nvSpPr>
        <p:spPr>
          <a:xfrm rot="0">
            <a:off x="16000073" y="5201753"/>
            <a:ext cx="327496" cy="355889"/>
          </a:xfrm>
          <a:prstGeom prst="rect">
            <a:avLst/>
          </a:prstGeom>
        </p:spPr>
        <p:txBody>
          <a:bodyPr anchor="t" rtlCol="false" tIns="0" lIns="0" bIns="0" rIns="0">
            <a:spAutoFit/>
          </a:bodyPr>
          <a:lstStyle/>
          <a:p>
            <a:pPr algn="ctr">
              <a:lnSpc>
                <a:spcPts val="2959"/>
              </a:lnSpc>
            </a:pPr>
            <a:r>
              <a:rPr lang="en-US" b="true" sz="2113">
                <a:solidFill>
                  <a:srgbClr val="7252A5"/>
                </a:solidFill>
                <a:latin typeface="Proxima Nova Bold"/>
                <a:ea typeface="Proxima Nova Bold"/>
                <a:cs typeface="Proxima Nova Bold"/>
                <a:sym typeface="Proxima Nova Bold"/>
              </a:rPr>
              <a:t>02</a:t>
            </a:r>
          </a:p>
        </p:txBody>
      </p:sp>
      <p:sp>
        <p:nvSpPr>
          <p:cNvPr name="TextBox 40" id="40"/>
          <p:cNvSpPr txBox="true"/>
          <p:nvPr/>
        </p:nvSpPr>
        <p:spPr>
          <a:xfrm rot="0">
            <a:off x="16206261" y="5840314"/>
            <a:ext cx="323999" cy="355889"/>
          </a:xfrm>
          <a:prstGeom prst="rect">
            <a:avLst/>
          </a:prstGeom>
        </p:spPr>
        <p:txBody>
          <a:bodyPr anchor="t" rtlCol="false" tIns="0" lIns="0" bIns="0" rIns="0">
            <a:spAutoFit/>
          </a:bodyPr>
          <a:lstStyle/>
          <a:p>
            <a:pPr algn="ctr">
              <a:lnSpc>
                <a:spcPts val="2959"/>
              </a:lnSpc>
            </a:pPr>
            <a:r>
              <a:rPr lang="en-US" b="true" sz="2113">
                <a:solidFill>
                  <a:srgbClr val="7252A5"/>
                </a:solidFill>
                <a:latin typeface="Proxima Nova Bold"/>
                <a:ea typeface="Proxima Nova Bold"/>
                <a:cs typeface="Proxima Nova Bold"/>
                <a:sym typeface="Proxima Nova Bold"/>
              </a:rPr>
              <a:t>03</a:t>
            </a:r>
          </a:p>
        </p:txBody>
      </p:sp>
      <p:sp>
        <p:nvSpPr>
          <p:cNvPr name="TextBox 41" id="41"/>
          <p:cNvSpPr txBox="true"/>
          <p:nvPr/>
        </p:nvSpPr>
        <p:spPr>
          <a:xfrm rot="0">
            <a:off x="1028700" y="6267625"/>
            <a:ext cx="8810955" cy="777240"/>
          </a:xfrm>
          <a:prstGeom prst="rect">
            <a:avLst/>
          </a:prstGeom>
        </p:spPr>
        <p:txBody>
          <a:bodyPr anchor="t" rtlCol="false" tIns="0" lIns="0" bIns="0" rIns="0">
            <a:spAutoFit/>
          </a:bodyPr>
          <a:lstStyle/>
          <a:p>
            <a:pPr algn="just" marL="0" indent="0" lvl="0">
              <a:lnSpc>
                <a:spcPts val="3150"/>
              </a:lnSpc>
              <a:spcBef>
                <a:spcPct val="0"/>
              </a:spcBef>
            </a:pPr>
            <a:r>
              <a:rPr lang="en-US" sz="2100" spc="-21">
                <a:solidFill>
                  <a:srgbClr val="000000"/>
                </a:solidFill>
                <a:latin typeface="Proxima Nova"/>
                <a:ea typeface="Proxima Nova"/>
                <a:cs typeface="Proxima Nova"/>
                <a:sym typeface="Proxima Nova"/>
              </a:rPr>
              <a:t>Aunque llegó sin la caja original, el usuario manifiesta que el teléfono llego bien protegido en el embalaje del vendedor.</a:t>
            </a:r>
          </a:p>
        </p:txBody>
      </p:sp>
      <p:sp>
        <p:nvSpPr>
          <p:cNvPr name="TextBox 42" id="42"/>
          <p:cNvSpPr txBox="true"/>
          <p:nvPr/>
        </p:nvSpPr>
        <p:spPr>
          <a:xfrm rot="0">
            <a:off x="2029369" y="5534223"/>
            <a:ext cx="7810286" cy="727710"/>
          </a:xfrm>
          <a:prstGeom prst="rect">
            <a:avLst/>
          </a:prstGeom>
        </p:spPr>
        <p:txBody>
          <a:bodyPr anchor="t" rtlCol="false" tIns="0" lIns="0" bIns="0" rIns="0">
            <a:spAutoFit/>
          </a:bodyPr>
          <a:lstStyle/>
          <a:p>
            <a:pPr algn="just">
              <a:lnSpc>
                <a:spcPts val="2940"/>
              </a:lnSpc>
            </a:pPr>
            <a:r>
              <a:rPr lang="en-US" b="true" sz="2100">
                <a:solidFill>
                  <a:srgbClr val="000000"/>
                </a:solidFill>
                <a:latin typeface="Proxima Nova Bold"/>
                <a:ea typeface="Proxima Nova Bold"/>
                <a:cs typeface="Proxima Nova Bold"/>
                <a:sym typeface="Proxima Nova Bold"/>
              </a:rPr>
              <a:t>(Apple iPhone 15 Pro (Reacondicionado), Embalaje y protección, +1, </a:t>
            </a:r>
            <a:r>
              <a:rPr lang="en-US" b="true" sz="2100" i="true">
                <a:solidFill>
                  <a:srgbClr val="000000"/>
                </a:solidFill>
                <a:latin typeface="Proxima Nova Bold Italics"/>
                <a:ea typeface="Proxima Nova Bold Italics"/>
                <a:cs typeface="Proxima Nova Bold Italics"/>
                <a:sym typeface="Proxima Nova Bold Italics"/>
              </a:rPr>
              <a:t>Ilia</a:t>
            </a:r>
            <a:r>
              <a:rPr lang="en-US" b="true" sz="2100">
                <a:solidFill>
                  <a:srgbClr val="000000"/>
                </a:solidFill>
                <a:latin typeface="Proxima Nova Bold"/>
                <a:ea typeface="Proxima Nova Bold"/>
                <a:cs typeface="Proxima Nova Bold"/>
                <a:sym typeface="Proxima Nova Bold"/>
              </a:rPr>
              <a:t>, 14/02/2025)</a:t>
            </a:r>
          </a:p>
        </p:txBody>
      </p:sp>
      <p:sp>
        <p:nvSpPr>
          <p:cNvPr name="TextBox 43" id="43"/>
          <p:cNvSpPr txBox="true"/>
          <p:nvPr/>
        </p:nvSpPr>
        <p:spPr>
          <a:xfrm rot="0">
            <a:off x="1028700" y="5432941"/>
            <a:ext cx="825174" cy="863600"/>
          </a:xfrm>
          <a:prstGeom prst="rect">
            <a:avLst/>
          </a:prstGeom>
        </p:spPr>
        <p:txBody>
          <a:bodyPr anchor="t" rtlCol="false" tIns="0" lIns="0" bIns="0" rIns="0">
            <a:spAutoFit/>
          </a:bodyPr>
          <a:lstStyle/>
          <a:p>
            <a:pPr algn="ctr">
              <a:lnSpc>
                <a:spcPts val="7000"/>
              </a:lnSpc>
            </a:pPr>
            <a:r>
              <a:rPr lang="en-US" sz="5000">
                <a:solidFill>
                  <a:srgbClr val="7252A5"/>
                </a:solidFill>
                <a:latin typeface="Proxima Nova"/>
                <a:ea typeface="Proxima Nova"/>
                <a:cs typeface="Proxima Nova"/>
                <a:sym typeface="Proxima Nova"/>
              </a:rPr>
              <a:t>03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485775" y="485775"/>
            <a:ext cx="17316450" cy="9315450"/>
          </a:xfrm>
          <a:prstGeom prst="rect">
            <a:avLst/>
          </a:prstGeom>
          <a:solidFill>
            <a:srgbClr val="EBEBEB"/>
          </a:solidFill>
        </p:spPr>
      </p:sp>
      <p:sp>
        <p:nvSpPr>
          <p:cNvPr name="Freeform 3" id="3"/>
          <p:cNvSpPr/>
          <p:nvPr/>
        </p:nvSpPr>
        <p:spPr>
          <a:xfrm flipH="false" flipV="false" rot="0">
            <a:off x="485775" y="1713947"/>
            <a:ext cx="8087278" cy="8087278"/>
          </a:xfrm>
          <a:custGeom>
            <a:avLst/>
            <a:gdLst/>
            <a:ahLst/>
            <a:cxnLst/>
            <a:rect r="r" b="b" t="t" l="l"/>
            <a:pathLst>
              <a:path h="8087278" w="8087278">
                <a:moveTo>
                  <a:pt x="0" y="0"/>
                </a:moveTo>
                <a:lnTo>
                  <a:pt x="8087278" y="0"/>
                </a:lnTo>
                <a:lnTo>
                  <a:pt x="8087278" y="8087278"/>
                </a:lnTo>
                <a:lnTo>
                  <a:pt x="0" y="8087278"/>
                </a:lnTo>
                <a:lnTo>
                  <a:pt x="0" y="0"/>
                </a:lnTo>
                <a:close/>
              </a:path>
            </a:pathLst>
          </a:custGeom>
          <a:blipFill>
            <a:blip r:embed="rId2"/>
            <a:stretch>
              <a:fillRect l="0" t="0" r="0" b="0"/>
            </a:stretch>
          </a:blipFill>
        </p:spPr>
      </p:sp>
      <p:sp>
        <p:nvSpPr>
          <p:cNvPr name="TextBox 4" id="4"/>
          <p:cNvSpPr txBox="true"/>
          <p:nvPr/>
        </p:nvSpPr>
        <p:spPr>
          <a:xfrm rot="0">
            <a:off x="8921476" y="7324390"/>
            <a:ext cx="8146465" cy="530225"/>
          </a:xfrm>
          <a:prstGeom prst="rect">
            <a:avLst/>
          </a:prstGeom>
        </p:spPr>
        <p:txBody>
          <a:bodyPr anchor="t" rtlCol="false" tIns="0" lIns="0" bIns="0" rIns="0">
            <a:spAutoFit/>
          </a:bodyPr>
          <a:lstStyle/>
          <a:p>
            <a:pPr algn="r" marL="0" indent="0" lvl="0">
              <a:lnSpc>
                <a:spcPts val="3999"/>
              </a:lnSpc>
              <a:spcBef>
                <a:spcPct val="0"/>
              </a:spcBef>
            </a:pPr>
            <a:r>
              <a:rPr lang="en-US" b="true" sz="3999" spc="-79">
                <a:solidFill>
                  <a:srgbClr val="000000"/>
                </a:solidFill>
                <a:latin typeface="Proxima Nova Bold"/>
                <a:ea typeface="Proxima Nova Bold"/>
                <a:cs typeface="Proxima Nova Bold"/>
                <a:sym typeface="Proxima Nova Bold"/>
              </a:rPr>
              <a:t>Marques Brownlee</a:t>
            </a:r>
          </a:p>
        </p:txBody>
      </p:sp>
      <p:sp>
        <p:nvSpPr>
          <p:cNvPr name="TextBox 5" id="5"/>
          <p:cNvSpPr txBox="true"/>
          <p:nvPr/>
        </p:nvSpPr>
        <p:spPr>
          <a:xfrm rot="0">
            <a:off x="9594164" y="7835565"/>
            <a:ext cx="7473777" cy="379095"/>
          </a:xfrm>
          <a:prstGeom prst="rect">
            <a:avLst/>
          </a:prstGeom>
        </p:spPr>
        <p:txBody>
          <a:bodyPr anchor="t" rtlCol="false" tIns="0" lIns="0" bIns="0" rIns="0">
            <a:spAutoFit/>
          </a:bodyPr>
          <a:lstStyle/>
          <a:p>
            <a:pPr algn="r" marL="0" indent="0" lvl="0">
              <a:lnSpc>
                <a:spcPts val="3119"/>
              </a:lnSpc>
              <a:spcBef>
                <a:spcPct val="0"/>
              </a:spcBef>
            </a:pPr>
            <a:r>
              <a:rPr lang="en-US" b="true" sz="2399">
                <a:solidFill>
                  <a:srgbClr val="000000"/>
                </a:solidFill>
                <a:latin typeface="Proxima Nova Bold"/>
                <a:ea typeface="Proxima Nova Bold"/>
                <a:cs typeface="Proxima Nova Bold"/>
                <a:sym typeface="Proxima Nova Bold"/>
              </a:rPr>
              <a:t>@mkbhd | </a:t>
            </a:r>
            <a:r>
              <a:rPr lang="en-US" b="true" sz="2399">
                <a:solidFill>
                  <a:srgbClr val="000000"/>
                </a:solidFill>
                <a:latin typeface="Proxima Nova Bold"/>
                <a:ea typeface="Proxima Nova Bold"/>
                <a:cs typeface="Proxima Nova Bold"/>
                <a:sym typeface="Proxima Nova Bold"/>
              </a:rPr>
              <a:t>19,8 M de suscriptores | 1,7 K vídeos</a:t>
            </a:r>
          </a:p>
        </p:txBody>
      </p:sp>
      <p:sp>
        <p:nvSpPr>
          <p:cNvPr name="TextBox 6" id="6"/>
          <p:cNvSpPr txBox="true"/>
          <p:nvPr/>
        </p:nvSpPr>
        <p:spPr>
          <a:xfrm rot="0">
            <a:off x="8268208" y="3357874"/>
            <a:ext cx="8799733" cy="809625"/>
          </a:xfrm>
          <a:prstGeom prst="rect">
            <a:avLst/>
          </a:prstGeom>
        </p:spPr>
        <p:txBody>
          <a:bodyPr anchor="t" rtlCol="false" tIns="0" lIns="0" bIns="0" rIns="0">
            <a:spAutoFit/>
          </a:bodyPr>
          <a:lstStyle/>
          <a:p>
            <a:pPr algn="l" marL="0" indent="0" lvl="0">
              <a:lnSpc>
                <a:spcPts val="5850"/>
              </a:lnSpc>
              <a:spcBef>
                <a:spcPct val="0"/>
              </a:spcBef>
            </a:pPr>
            <a:r>
              <a:rPr lang="en-US" b="true" sz="6500" spc="-130">
                <a:solidFill>
                  <a:srgbClr val="000000"/>
                </a:solidFill>
                <a:latin typeface="Proxima Nova Bold"/>
                <a:ea typeface="Proxima Nova Bold"/>
                <a:cs typeface="Proxima Nova Bold"/>
                <a:sym typeface="Proxima Nova Bold"/>
              </a:rPr>
              <a:t>Influencer Elegido</a:t>
            </a:r>
          </a:p>
        </p:txBody>
      </p:sp>
      <p:sp>
        <p:nvSpPr>
          <p:cNvPr name="TextBox 7" id="7"/>
          <p:cNvSpPr txBox="true"/>
          <p:nvPr/>
        </p:nvSpPr>
        <p:spPr>
          <a:xfrm rot="0">
            <a:off x="8315833" y="2975287"/>
            <a:ext cx="8752108" cy="349250"/>
          </a:xfrm>
          <a:prstGeom prst="rect">
            <a:avLst/>
          </a:prstGeom>
        </p:spPr>
        <p:txBody>
          <a:bodyPr anchor="t" rtlCol="false" tIns="0" lIns="0" bIns="0" rIns="0">
            <a:spAutoFit/>
          </a:bodyPr>
          <a:lstStyle/>
          <a:p>
            <a:pPr algn="l" marL="0" indent="0" lvl="0">
              <a:lnSpc>
                <a:spcPts val="2800"/>
              </a:lnSpc>
              <a:spcBef>
                <a:spcPct val="0"/>
              </a:spcBef>
            </a:pPr>
            <a:r>
              <a:rPr lang="en-US" b="true" sz="2000">
                <a:solidFill>
                  <a:srgbClr val="7252A5"/>
                </a:solidFill>
                <a:latin typeface="Proxima Nova Bold"/>
                <a:ea typeface="Proxima Nova Bold"/>
                <a:cs typeface="Proxima Nova Bold"/>
                <a:sym typeface="Proxima Nova Bold"/>
              </a:rPr>
              <a:t>Ejercicio 2 - Influencers en redes sociales</a:t>
            </a:r>
          </a:p>
        </p:txBody>
      </p:sp>
      <p:sp>
        <p:nvSpPr>
          <p:cNvPr name="Freeform 8" id="8"/>
          <p:cNvSpPr/>
          <p:nvPr/>
        </p:nvSpPr>
        <p:spPr>
          <a:xfrm flipH="false" flipV="false" rot="0">
            <a:off x="13331053" y="4524933"/>
            <a:ext cx="3736888" cy="2723257"/>
          </a:xfrm>
          <a:custGeom>
            <a:avLst/>
            <a:gdLst/>
            <a:ahLst/>
            <a:cxnLst/>
            <a:rect r="r" b="b" t="t" l="l"/>
            <a:pathLst>
              <a:path h="2723257" w="3736888">
                <a:moveTo>
                  <a:pt x="0" y="0"/>
                </a:moveTo>
                <a:lnTo>
                  <a:pt x="3736888" y="0"/>
                </a:lnTo>
                <a:lnTo>
                  <a:pt x="3736888" y="2723257"/>
                </a:lnTo>
                <a:lnTo>
                  <a:pt x="0" y="2723257"/>
                </a:lnTo>
                <a:lnTo>
                  <a:pt x="0" y="0"/>
                </a:lnTo>
                <a:close/>
              </a:path>
            </a:pathLst>
          </a:custGeom>
          <a:blipFill>
            <a:blip r:embed="rId3"/>
            <a:stretch>
              <a:fillRect l="0" t="0" r="0" b="0"/>
            </a:stretch>
          </a:blipFill>
        </p:spPr>
      </p:sp>
      <p:grpSp>
        <p:nvGrpSpPr>
          <p:cNvPr name="Group 9" id="9"/>
          <p:cNvGrpSpPr/>
          <p:nvPr/>
        </p:nvGrpSpPr>
        <p:grpSpPr>
          <a:xfrm rot="-5400000">
            <a:off x="13991411" y="4181075"/>
            <a:ext cx="2371356" cy="3402010"/>
            <a:chOff x="0" y="0"/>
            <a:chExt cx="1227189" cy="1760558"/>
          </a:xfrm>
        </p:grpSpPr>
        <p:sp>
          <p:nvSpPr>
            <p:cNvPr name="Freeform 10" id="10"/>
            <p:cNvSpPr/>
            <p:nvPr/>
          </p:nvSpPr>
          <p:spPr>
            <a:xfrm flipH="false" flipV="false" rot="5400000">
              <a:off x="-266684" y="266684"/>
              <a:ext cx="1760558" cy="1227189"/>
            </a:xfrm>
            <a:custGeom>
              <a:avLst/>
              <a:gdLst/>
              <a:ahLst/>
              <a:cxnLst/>
              <a:rect r="r" b="b" t="t" l="l"/>
              <a:pathLst>
                <a:path h="1227189" w="1760558">
                  <a:moveTo>
                    <a:pt x="0" y="1194542"/>
                  </a:moveTo>
                  <a:lnTo>
                    <a:pt x="0" y="32648"/>
                  </a:lnTo>
                  <a:cubicBezTo>
                    <a:pt x="0" y="14617"/>
                    <a:pt x="14616" y="0"/>
                    <a:pt x="32647" y="0"/>
                  </a:cubicBezTo>
                  <a:lnTo>
                    <a:pt x="1727910" y="0"/>
                  </a:lnTo>
                  <a:cubicBezTo>
                    <a:pt x="1745941" y="0"/>
                    <a:pt x="1760557" y="14617"/>
                    <a:pt x="1760557" y="32648"/>
                  </a:cubicBezTo>
                  <a:lnTo>
                    <a:pt x="1760557" y="1194542"/>
                  </a:lnTo>
                  <a:cubicBezTo>
                    <a:pt x="1760557" y="1203200"/>
                    <a:pt x="1757118" y="1211505"/>
                    <a:pt x="1750995" y="1217627"/>
                  </a:cubicBezTo>
                  <a:cubicBezTo>
                    <a:pt x="1744873" y="1223750"/>
                    <a:pt x="1736568" y="1227189"/>
                    <a:pt x="1727910" y="1227189"/>
                  </a:cubicBezTo>
                  <a:lnTo>
                    <a:pt x="32647" y="1227189"/>
                  </a:lnTo>
                  <a:cubicBezTo>
                    <a:pt x="14616" y="1227189"/>
                    <a:pt x="0" y="1212573"/>
                    <a:pt x="0" y="1194542"/>
                  </a:cubicBezTo>
                  <a:close/>
                </a:path>
              </a:pathLst>
            </a:custGeom>
            <a:blipFill>
              <a:blip r:embed="rId4"/>
              <a:stretch>
                <a:fillRect l="0" t="-9760" r="0" b="-4468"/>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485775" y="485775"/>
            <a:ext cx="17316450" cy="9315450"/>
          </a:xfrm>
          <a:prstGeom prst="rect">
            <a:avLst/>
          </a:prstGeom>
          <a:solidFill>
            <a:srgbClr val="EBEBEB"/>
          </a:solidFill>
        </p:spPr>
      </p:sp>
      <p:sp>
        <p:nvSpPr>
          <p:cNvPr name="TextBox 3" id="3"/>
          <p:cNvSpPr txBox="true"/>
          <p:nvPr/>
        </p:nvSpPr>
        <p:spPr>
          <a:xfrm rot="0">
            <a:off x="1028700" y="3343459"/>
            <a:ext cx="9868654" cy="777240"/>
          </a:xfrm>
          <a:prstGeom prst="rect">
            <a:avLst/>
          </a:prstGeom>
        </p:spPr>
        <p:txBody>
          <a:bodyPr anchor="t" rtlCol="false" tIns="0" lIns="0" bIns="0" rIns="0">
            <a:spAutoFit/>
          </a:bodyPr>
          <a:lstStyle/>
          <a:p>
            <a:pPr algn="just" marL="0" indent="0" lvl="0">
              <a:lnSpc>
                <a:spcPts val="3150"/>
              </a:lnSpc>
              <a:spcBef>
                <a:spcPct val="0"/>
              </a:spcBef>
            </a:pPr>
            <a:r>
              <a:rPr lang="en-US" sz="2100" spc="-21">
                <a:solidFill>
                  <a:srgbClr val="000000"/>
                </a:solidFill>
                <a:latin typeface="Proxima Nova"/>
                <a:ea typeface="Proxima Nova"/>
                <a:cs typeface="Proxima Nova"/>
                <a:sym typeface="Proxima Nova"/>
              </a:rPr>
              <a:t>El usuario manifiesta que parece que Apple solo ha sacado el producto para encarecer y vender mejor los otros iPhone con mayor precio.</a:t>
            </a:r>
          </a:p>
        </p:txBody>
      </p:sp>
      <p:sp>
        <p:nvSpPr>
          <p:cNvPr name="TextBox 4" id="4"/>
          <p:cNvSpPr txBox="true"/>
          <p:nvPr/>
        </p:nvSpPr>
        <p:spPr>
          <a:xfrm rot="0">
            <a:off x="2029369" y="2610057"/>
            <a:ext cx="7810286" cy="727710"/>
          </a:xfrm>
          <a:prstGeom prst="rect">
            <a:avLst/>
          </a:prstGeom>
        </p:spPr>
        <p:txBody>
          <a:bodyPr anchor="t" rtlCol="false" tIns="0" lIns="0" bIns="0" rIns="0">
            <a:spAutoFit/>
          </a:bodyPr>
          <a:lstStyle/>
          <a:p>
            <a:pPr algn="just">
              <a:lnSpc>
                <a:spcPts val="2940"/>
              </a:lnSpc>
            </a:pPr>
            <a:r>
              <a:rPr lang="en-US" b="true" sz="2100">
                <a:solidFill>
                  <a:srgbClr val="000000"/>
                </a:solidFill>
                <a:latin typeface="Proxima Nova Bold"/>
                <a:ea typeface="Proxima Nova Bold"/>
                <a:cs typeface="Proxima Nova Bold"/>
                <a:sym typeface="Proxima Nova Bold"/>
              </a:rPr>
              <a:t>(Apple iPhone 16e, Valoración del producto, -1, </a:t>
            </a:r>
            <a:r>
              <a:rPr lang="en-US" b="true" sz="2100" i="true">
                <a:solidFill>
                  <a:srgbClr val="000000"/>
                </a:solidFill>
                <a:latin typeface="Proxima Nova Bold Italics"/>
                <a:ea typeface="Proxima Nova Bold Italics"/>
                <a:cs typeface="Proxima Nova Bold Italics"/>
                <a:sym typeface="Proxima Nova Bold Italics"/>
              </a:rPr>
              <a:t>@codered47819</a:t>
            </a:r>
            <a:r>
              <a:rPr lang="en-US" b="true" sz="2100">
                <a:solidFill>
                  <a:srgbClr val="000000"/>
                </a:solidFill>
                <a:latin typeface="Proxima Nova Bold"/>
                <a:ea typeface="Proxima Nova Bold"/>
                <a:cs typeface="Proxima Nova Bold"/>
                <a:sym typeface="Proxima Nova Bold"/>
              </a:rPr>
              <a:t>, 27/02/2025)</a:t>
            </a:r>
          </a:p>
        </p:txBody>
      </p:sp>
      <p:sp>
        <p:nvSpPr>
          <p:cNvPr name="TextBox 5" id="5"/>
          <p:cNvSpPr txBox="true"/>
          <p:nvPr/>
        </p:nvSpPr>
        <p:spPr>
          <a:xfrm rot="0">
            <a:off x="1028700" y="2508774"/>
            <a:ext cx="726222" cy="863600"/>
          </a:xfrm>
          <a:prstGeom prst="rect">
            <a:avLst/>
          </a:prstGeom>
        </p:spPr>
        <p:txBody>
          <a:bodyPr anchor="t" rtlCol="false" tIns="0" lIns="0" bIns="0" rIns="0">
            <a:spAutoFit/>
          </a:bodyPr>
          <a:lstStyle/>
          <a:p>
            <a:pPr algn="ctr">
              <a:lnSpc>
                <a:spcPts val="7000"/>
              </a:lnSpc>
            </a:pPr>
            <a:r>
              <a:rPr lang="en-US" sz="5000">
                <a:solidFill>
                  <a:srgbClr val="7252A5"/>
                </a:solidFill>
                <a:latin typeface="Proxima Nova"/>
                <a:ea typeface="Proxima Nova"/>
                <a:cs typeface="Proxima Nova"/>
                <a:sym typeface="Proxima Nova"/>
              </a:rPr>
              <a:t>01</a:t>
            </a:r>
          </a:p>
        </p:txBody>
      </p:sp>
      <p:sp>
        <p:nvSpPr>
          <p:cNvPr name="TextBox 6" id="6"/>
          <p:cNvSpPr txBox="true"/>
          <p:nvPr/>
        </p:nvSpPr>
        <p:spPr>
          <a:xfrm rot="0">
            <a:off x="1028700" y="4928985"/>
            <a:ext cx="9868654" cy="777240"/>
          </a:xfrm>
          <a:prstGeom prst="rect">
            <a:avLst/>
          </a:prstGeom>
        </p:spPr>
        <p:txBody>
          <a:bodyPr anchor="t" rtlCol="false" tIns="0" lIns="0" bIns="0" rIns="0">
            <a:spAutoFit/>
          </a:bodyPr>
          <a:lstStyle/>
          <a:p>
            <a:pPr algn="just" marL="0" indent="0" lvl="0">
              <a:lnSpc>
                <a:spcPts val="3150"/>
              </a:lnSpc>
              <a:spcBef>
                <a:spcPct val="0"/>
              </a:spcBef>
            </a:pPr>
            <a:r>
              <a:rPr lang="en-US" sz="2100" spc="-21">
                <a:solidFill>
                  <a:srgbClr val="000000"/>
                </a:solidFill>
                <a:latin typeface="Proxima Nova"/>
                <a:ea typeface="Proxima Nova"/>
                <a:cs typeface="Proxima Nova"/>
                <a:sym typeface="Proxima Nova"/>
              </a:rPr>
              <a:t>En consonancia con lo que dice el primer usuario, este expresa que el precio del nuevo modelo es solo para justificar un posible futuro aumento en los modelos base.</a:t>
            </a:r>
          </a:p>
        </p:txBody>
      </p:sp>
      <p:sp>
        <p:nvSpPr>
          <p:cNvPr name="TextBox 7" id="7"/>
          <p:cNvSpPr txBox="true"/>
          <p:nvPr/>
        </p:nvSpPr>
        <p:spPr>
          <a:xfrm rot="0">
            <a:off x="2029369" y="4195583"/>
            <a:ext cx="7810286" cy="727710"/>
          </a:xfrm>
          <a:prstGeom prst="rect">
            <a:avLst/>
          </a:prstGeom>
        </p:spPr>
        <p:txBody>
          <a:bodyPr anchor="t" rtlCol="false" tIns="0" lIns="0" bIns="0" rIns="0">
            <a:spAutoFit/>
          </a:bodyPr>
          <a:lstStyle/>
          <a:p>
            <a:pPr algn="just">
              <a:lnSpc>
                <a:spcPts val="2940"/>
              </a:lnSpc>
            </a:pPr>
            <a:r>
              <a:rPr lang="en-US" b="true" sz="2100">
                <a:solidFill>
                  <a:srgbClr val="000000"/>
                </a:solidFill>
                <a:latin typeface="Proxima Nova Bold"/>
                <a:ea typeface="Proxima Nova Bold"/>
                <a:cs typeface="Proxima Nova Bold"/>
                <a:sym typeface="Proxima Nova Bold"/>
              </a:rPr>
              <a:t>(Apple iPhone 16e, Precio del teléfono, -1, </a:t>
            </a:r>
            <a:r>
              <a:rPr lang="en-US" b="true" sz="2100" i="true">
                <a:solidFill>
                  <a:srgbClr val="000000"/>
                </a:solidFill>
                <a:latin typeface="Proxima Nova Bold Italics"/>
                <a:ea typeface="Proxima Nova Bold Italics"/>
                <a:cs typeface="Proxima Nova Bold Italics"/>
                <a:sym typeface="Proxima Nova Bold Italics"/>
              </a:rPr>
              <a:t>@hannimercer2531</a:t>
            </a:r>
            <a:r>
              <a:rPr lang="en-US" b="true" sz="2100">
                <a:solidFill>
                  <a:srgbClr val="000000"/>
                </a:solidFill>
                <a:latin typeface="Proxima Nova Bold"/>
                <a:ea typeface="Proxima Nova Bold"/>
                <a:cs typeface="Proxima Nova Bold"/>
                <a:sym typeface="Proxima Nova Bold"/>
              </a:rPr>
              <a:t>, 27/02/2025)</a:t>
            </a:r>
          </a:p>
        </p:txBody>
      </p:sp>
      <p:sp>
        <p:nvSpPr>
          <p:cNvPr name="TextBox 8" id="8"/>
          <p:cNvSpPr txBox="true"/>
          <p:nvPr/>
        </p:nvSpPr>
        <p:spPr>
          <a:xfrm rot="0">
            <a:off x="1028700" y="4094301"/>
            <a:ext cx="825174" cy="863600"/>
          </a:xfrm>
          <a:prstGeom prst="rect">
            <a:avLst/>
          </a:prstGeom>
        </p:spPr>
        <p:txBody>
          <a:bodyPr anchor="t" rtlCol="false" tIns="0" lIns="0" bIns="0" rIns="0">
            <a:spAutoFit/>
          </a:bodyPr>
          <a:lstStyle/>
          <a:p>
            <a:pPr algn="ctr">
              <a:lnSpc>
                <a:spcPts val="7000"/>
              </a:lnSpc>
            </a:pPr>
            <a:r>
              <a:rPr lang="en-US" sz="5000">
                <a:solidFill>
                  <a:srgbClr val="7252A5"/>
                </a:solidFill>
                <a:latin typeface="Proxima Nova"/>
                <a:ea typeface="Proxima Nova"/>
                <a:cs typeface="Proxima Nova"/>
                <a:sym typeface="Proxima Nova"/>
              </a:rPr>
              <a:t>02</a:t>
            </a:r>
          </a:p>
        </p:txBody>
      </p:sp>
      <p:sp>
        <p:nvSpPr>
          <p:cNvPr name="TextBox 9" id="9"/>
          <p:cNvSpPr txBox="true"/>
          <p:nvPr/>
        </p:nvSpPr>
        <p:spPr>
          <a:xfrm rot="0">
            <a:off x="1028700" y="1671740"/>
            <a:ext cx="9366934" cy="809625"/>
          </a:xfrm>
          <a:prstGeom prst="rect">
            <a:avLst/>
          </a:prstGeom>
        </p:spPr>
        <p:txBody>
          <a:bodyPr anchor="t" rtlCol="false" tIns="0" lIns="0" bIns="0" rIns="0">
            <a:spAutoFit/>
          </a:bodyPr>
          <a:lstStyle/>
          <a:p>
            <a:pPr algn="just" marL="0" indent="0" lvl="0">
              <a:lnSpc>
                <a:spcPts val="5850"/>
              </a:lnSpc>
              <a:spcBef>
                <a:spcPct val="0"/>
              </a:spcBef>
            </a:pPr>
            <a:r>
              <a:rPr lang="en-US" b="true" sz="6500" spc="-130">
                <a:solidFill>
                  <a:srgbClr val="000000"/>
                </a:solidFill>
                <a:latin typeface="Proxima Nova Bold"/>
                <a:ea typeface="Proxima Nova Bold"/>
                <a:cs typeface="Proxima Nova Bold"/>
                <a:sym typeface="Proxima Nova Bold"/>
              </a:rPr>
              <a:t>Análisis de Comentarios I</a:t>
            </a:r>
          </a:p>
        </p:txBody>
      </p:sp>
      <p:sp>
        <p:nvSpPr>
          <p:cNvPr name="Freeform 10" id="10"/>
          <p:cNvSpPr/>
          <p:nvPr/>
        </p:nvSpPr>
        <p:spPr>
          <a:xfrm flipH="false" flipV="false" rot="0">
            <a:off x="10011105" y="930240"/>
            <a:ext cx="7791120" cy="8721544"/>
          </a:xfrm>
          <a:custGeom>
            <a:avLst/>
            <a:gdLst/>
            <a:ahLst/>
            <a:cxnLst/>
            <a:rect r="r" b="b" t="t" l="l"/>
            <a:pathLst>
              <a:path h="8721544" w="7791120">
                <a:moveTo>
                  <a:pt x="0" y="0"/>
                </a:moveTo>
                <a:lnTo>
                  <a:pt x="7791120" y="0"/>
                </a:lnTo>
                <a:lnTo>
                  <a:pt x="7791120" y="8721544"/>
                </a:lnTo>
                <a:lnTo>
                  <a:pt x="0" y="8721544"/>
                </a:lnTo>
                <a:lnTo>
                  <a:pt x="0" y="0"/>
                </a:lnTo>
                <a:close/>
              </a:path>
            </a:pathLst>
          </a:custGeom>
          <a:blipFill>
            <a:blip r:embed="rId2"/>
            <a:stretch>
              <a:fillRect l="0" t="0" r="-83011" b="0"/>
            </a:stretch>
          </a:blipFill>
        </p:spPr>
      </p:sp>
      <p:grpSp>
        <p:nvGrpSpPr>
          <p:cNvPr name="Group 11" id="11"/>
          <p:cNvGrpSpPr/>
          <p:nvPr/>
        </p:nvGrpSpPr>
        <p:grpSpPr>
          <a:xfrm rot="0">
            <a:off x="11431120" y="1206069"/>
            <a:ext cx="6371105" cy="7246311"/>
            <a:chOff x="0" y="0"/>
            <a:chExt cx="8494807" cy="9661748"/>
          </a:xfrm>
        </p:grpSpPr>
        <p:sp>
          <p:nvSpPr>
            <p:cNvPr name="Freeform 12" id="12"/>
            <p:cNvSpPr/>
            <p:nvPr/>
          </p:nvSpPr>
          <p:spPr>
            <a:xfrm flipH="false" flipV="false" rot="0">
              <a:off x="0" y="0"/>
              <a:ext cx="8494807" cy="2292418"/>
            </a:xfrm>
            <a:custGeom>
              <a:avLst/>
              <a:gdLst/>
              <a:ahLst/>
              <a:cxnLst/>
              <a:rect r="r" b="b" t="t" l="l"/>
              <a:pathLst>
                <a:path h="2292418" w="8494807">
                  <a:moveTo>
                    <a:pt x="0" y="0"/>
                  </a:moveTo>
                  <a:lnTo>
                    <a:pt x="8494807" y="0"/>
                  </a:lnTo>
                  <a:lnTo>
                    <a:pt x="8494807" y="2292418"/>
                  </a:lnTo>
                  <a:lnTo>
                    <a:pt x="0" y="2292418"/>
                  </a:lnTo>
                  <a:lnTo>
                    <a:pt x="0" y="0"/>
                  </a:lnTo>
                  <a:close/>
                </a:path>
              </a:pathLst>
            </a:custGeom>
            <a:blipFill>
              <a:blip r:embed="rId3"/>
              <a:stretch>
                <a:fillRect l="0" t="-4657" r="0" b="-4657"/>
              </a:stretch>
            </a:blipFill>
          </p:spPr>
        </p:sp>
        <p:sp>
          <p:nvSpPr>
            <p:cNvPr name="Freeform 13" id="13"/>
            <p:cNvSpPr/>
            <p:nvPr/>
          </p:nvSpPr>
          <p:spPr>
            <a:xfrm flipH="false" flipV="false" rot="0">
              <a:off x="0" y="2292418"/>
              <a:ext cx="8494807" cy="1894159"/>
            </a:xfrm>
            <a:custGeom>
              <a:avLst/>
              <a:gdLst/>
              <a:ahLst/>
              <a:cxnLst/>
              <a:rect r="r" b="b" t="t" l="l"/>
              <a:pathLst>
                <a:path h="1894159" w="8494807">
                  <a:moveTo>
                    <a:pt x="0" y="0"/>
                  </a:moveTo>
                  <a:lnTo>
                    <a:pt x="8494807" y="0"/>
                  </a:lnTo>
                  <a:lnTo>
                    <a:pt x="8494807" y="1894158"/>
                  </a:lnTo>
                  <a:lnTo>
                    <a:pt x="0" y="1894158"/>
                  </a:lnTo>
                  <a:lnTo>
                    <a:pt x="0" y="0"/>
                  </a:lnTo>
                  <a:close/>
                </a:path>
              </a:pathLst>
            </a:custGeom>
            <a:blipFill>
              <a:blip r:embed="rId4"/>
              <a:stretch>
                <a:fillRect l="0" t="-4657" r="0" b="-4657"/>
              </a:stretch>
            </a:blipFill>
          </p:spPr>
        </p:sp>
        <p:sp>
          <p:nvSpPr>
            <p:cNvPr name="Freeform 14" id="14"/>
            <p:cNvSpPr/>
            <p:nvPr/>
          </p:nvSpPr>
          <p:spPr>
            <a:xfrm flipH="false" flipV="false" rot="0">
              <a:off x="0" y="4186576"/>
              <a:ext cx="8494807" cy="2282704"/>
            </a:xfrm>
            <a:custGeom>
              <a:avLst/>
              <a:gdLst/>
              <a:ahLst/>
              <a:cxnLst/>
              <a:rect r="r" b="b" t="t" l="l"/>
              <a:pathLst>
                <a:path h="2282704" w="8494807">
                  <a:moveTo>
                    <a:pt x="0" y="0"/>
                  </a:moveTo>
                  <a:lnTo>
                    <a:pt x="8494807" y="0"/>
                  </a:lnTo>
                  <a:lnTo>
                    <a:pt x="8494807" y="2282704"/>
                  </a:lnTo>
                  <a:lnTo>
                    <a:pt x="0" y="2282704"/>
                  </a:lnTo>
                  <a:lnTo>
                    <a:pt x="0" y="0"/>
                  </a:lnTo>
                  <a:close/>
                </a:path>
              </a:pathLst>
            </a:custGeom>
            <a:blipFill>
              <a:blip r:embed="rId5"/>
              <a:stretch>
                <a:fillRect l="0" t="-4657" r="0" b="-4657"/>
              </a:stretch>
            </a:blipFill>
          </p:spPr>
        </p:sp>
        <p:sp>
          <p:nvSpPr>
            <p:cNvPr name="Freeform 15" id="15"/>
            <p:cNvSpPr/>
            <p:nvPr/>
          </p:nvSpPr>
          <p:spPr>
            <a:xfrm flipH="false" flipV="false" rot="0">
              <a:off x="0" y="6407680"/>
              <a:ext cx="8494807" cy="1631890"/>
            </a:xfrm>
            <a:custGeom>
              <a:avLst/>
              <a:gdLst/>
              <a:ahLst/>
              <a:cxnLst/>
              <a:rect r="r" b="b" t="t" l="l"/>
              <a:pathLst>
                <a:path h="1631890" w="8494807">
                  <a:moveTo>
                    <a:pt x="0" y="0"/>
                  </a:moveTo>
                  <a:lnTo>
                    <a:pt x="8494807" y="0"/>
                  </a:lnTo>
                  <a:lnTo>
                    <a:pt x="8494807" y="1631891"/>
                  </a:lnTo>
                  <a:lnTo>
                    <a:pt x="0" y="1631891"/>
                  </a:lnTo>
                  <a:lnTo>
                    <a:pt x="0" y="0"/>
                  </a:lnTo>
                  <a:close/>
                </a:path>
              </a:pathLst>
            </a:custGeom>
            <a:blipFill>
              <a:blip r:embed="rId6"/>
              <a:stretch>
                <a:fillRect l="0" t="-4657" r="0" b="-4657"/>
              </a:stretch>
            </a:blipFill>
          </p:spPr>
        </p:sp>
        <p:sp>
          <p:nvSpPr>
            <p:cNvPr name="Freeform 16" id="16"/>
            <p:cNvSpPr/>
            <p:nvPr/>
          </p:nvSpPr>
          <p:spPr>
            <a:xfrm flipH="false" flipV="false" rot="0">
              <a:off x="0" y="8039571"/>
              <a:ext cx="8494807" cy="1622177"/>
            </a:xfrm>
            <a:custGeom>
              <a:avLst/>
              <a:gdLst/>
              <a:ahLst/>
              <a:cxnLst/>
              <a:rect r="r" b="b" t="t" l="l"/>
              <a:pathLst>
                <a:path h="1622177" w="8494807">
                  <a:moveTo>
                    <a:pt x="0" y="0"/>
                  </a:moveTo>
                  <a:lnTo>
                    <a:pt x="8494807" y="0"/>
                  </a:lnTo>
                  <a:lnTo>
                    <a:pt x="8494807" y="1622177"/>
                  </a:lnTo>
                  <a:lnTo>
                    <a:pt x="0" y="1622177"/>
                  </a:lnTo>
                  <a:lnTo>
                    <a:pt x="0" y="0"/>
                  </a:lnTo>
                  <a:close/>
                </a:path>
              </a:pathLst>
            </a:custGeom>
            <a:blipFill>
              <a:blip r:embed="rId7"/>
              <a:stretch>
                <a:fillRect l="0" t="-4657" r="0" b="-4657"/>
              </a:stretch>
            </a:blipFill>
          </p:spPr>
        </p:sp>
        <p:sp>
          <p:nvSpPr>
            <p:cNvPr name="Freeform 17" id="17"/>
            <p:cNvSpPr/>
            <p:nvPr/>
          </p:nvSpPr>
          <p:spPr>
            <a:xfrm flipH="false" flipV="false" rot="0">
              <a:off x="2451302" y="5958367"/>
              <a:ext cx="1413413" cy="458637"/>
            </a:xfrm>
            <a:custGeom>
              <a:avLst/>
              <a:gdLst/>
              <a:ahLst/>
              <a:cxnLst/>
              <a:rect r="r" b="b" t="t" l="l"/>
              <a:pathLst>
                <a:path h="458637" w="1413413">
                  <a:moveTo>
                    <a:pt x="0" y="0"/>
                  </a:moveTo>
                  <a:lnTo>
                    <a:pt x="1413413" y="0"/>
                  </a:lnTo>
                  <a:lnTo>
                    <a:pt x="1413413" y="458637"/>
                  </a:lnTo>
                  <a:lnTo>
                    <a:pt x="0" y="458637"/>
                  </a:lnTo>
                  <a:lnTo>
                    <a:pt x="0" y="0"/>
                  </a:lnTo>
                  <a:close/>
                </a:path>
              </a:pathLst>
            </a:custGeom>
            <a:blipFill>
              <a:blip r:embed="rId7"/>
              <a:stretch>
                <a:fillRect l="-161017" t="-249121" r="-288779" b="-4573"/>
              </a:stretch>
            </a:blipFill>
          </p:spPr>
        </p:sp>
      </p:grpSp>
      <p:sp>
        <p:nvSpPr>
          <p:cNvPr name="TextBox 18" id="18"/>
          <p:cNvSpPr txBox="true"/>
          <p:nvPr/>
        </p:nvSpPr>
        <p:spPr>
          <a:xfrm rot="0">
            <a:off x="1028700" y="6514511"/>
            <a:ext cx="9868654" cy="377190"/>
          </a:xfrm>
          <a:prstGeom prst="rect">
            <a:avLst/>
          </a:prstGeom>
        </p:spPr>
        <p:txBody>
          <a:bodyPr anchor="t" rtlCol="false" tIns="0" lIns="0" bIns="0" rIns="0">
            <a:spAutoFit/>
          </a:bodyPr>
          <a:lstStyle/>
          <a:p>
            <a:pPr algn="just" marL="0" indent="0" lvl="0">
              <a:lnSpc>
                <a:spcPts val="3150"/>
              </a:lnSpc>
              <a:spcBef>
                <a:spcPct val="0"/>
              </a:spcBef>
            </a:pPr>
            <a:r>
              <a:rPr lang="en-US" sz="2100" spc="-21">
                <a:solidFill>
                  <a:srgbClr val="000000"/>
                </a:solidFill>
                <a:latin typeface="Proxima Nova"/>
                <a:ea typeface="Proxima Nova"/>
                <a:cs typeface="Proxima Nova"/>
                <a:sym typeface="Proxima Nova"/>
              </a:rPr>
              <a:t>Este usuario expresa lo mismo que los usuarios anteriores.</a:t>
            </a:r>
          </a:p>
        </p:txBody>
      </p:sp>
      <p:sp>
        <p:nvSpPr>
          <p:cNvPr name="TextBox 19" id="19"/>
          <p:cNvSpPr txBox="true"/>
          <p:nvPr/>
        </p:nvSpPr>
        <p:spPr>
          <a:xfrm rot="0">
            <a:off x="2029369" y="5781110"/>
            <a:ext cx="7810286" cy="727710"/>
          </a:xfrm>
          <a:prstGeom prst="rect">
            <a:avLst/>
          </a:prstGeom>
        </p:spPr>
        <p:txBody>
          <a:bodyPr anchor="t" rtlCol="false" tIns="0" lIns="0" bIns="0" rIns="0">
            <a:spAutoFit/>
          </a:bodyPr>
          <a:lstStyle/>
          <a:p>
            <a:pPr algn="just">
              <a:lnSpc>
                <a:spcPts val="2940"/>
              </a:lnSpc>
            </a:pPr>
            <a:r>
              <a:rPr lang="en-US" b="true" sz="2100">
                <a:solidFill>
                  <a:srgbClr val="000000"/>
                </a:solidFill>
                <a:latin typeface="Proxima Nova Bold"/>
                <a:ea typeface="Proxima Nova Bold"/>
                <a:cs typeface="Proxima Nova Bold"/>
                <a:sym typeface="Proxima Nova Bold"/>
              </a:rPr>
              <a:t>(Apple iPhone 16e, Precio del teléfono, -1, </a:t>
            </a:r>
            <a:r>
              <a:rPr lang="en-US" b="true" sz="2100" i="true">
                <a:solidFill>
                  <a:srgbClr val="000000"/>
                </a:solidFill>
                <a:latin typeface="Proxima Nova Bold Italics"/>
                <a:ea typeface="Proxima Nova Bold Italics"/>
                <a:cs typeface="Proxima Nova Bold Italics"/>
                <a:sym typeface="Proxima Nova Bold Italics"/>
              </a:rPr>
              <a:t>@IntellectualPelican</a:t>
            </a:r>
            <a:r>
              <a:rPr lang="en-US" b="true" sz="2100">
                <a:solidFill>
                  <a:srgbClr val="000000"/>
                </a:solidFill>
                <a:latin typeface="Proxima Nova Bold"/>
                <a:ea typeface="Proxima Nova Bold"/>
                <a:cs typeface="Proxima Nova Bold"/>
                <a:sym typeface="Proxima Nova Bold"/>
              </a:rPr>
              <a:t>, 01/03/2025)</a:t>
            </a:r>
          </a:p>
        </p:txBody>
      </p:sp>
      <p:sp>
        <p:nvSpPr>
          <p:cNvPr name="TextBox 20" id="20"/>
          <p:cNvSpPr txBox="true"/>
          <p:nvPr/>
        </p:nvSpPr>
        <p:spPr>
          <a:xfrm rot="0">
            <a:off x="1028700" y="5679827"/>
            <a:ext cx="825174" cy="863600"/>
          </a:xfrm>
          <a:prstGeom prst="rect">
            <a:avLst/>
          </a:prstGeom>
        </p:spPr>
        <p:txBody>
          <a:bodyPr anchor="t" rtlCol="false" tIns="0" lIns="0" bIns="0" rIns="0">
            <a:spAutoFit/>
          </a:bodyPr>
          <a:lstStyle/>
          <a:p>
            <a:pPr algn="ctr">
              <a:lnSpc>
                <a:spcPts val="7000"/>
              </a:lnSpc>
            </a:pPr>
            <a:r>
              <a:rPr lang="en-US" sz="5000">
                <a:solidFill>
                  <a:srgbClr val="7252A5"/>
                </a:solidFill>
                <a:latin typeface="Proxima Nova"/>
                <a:ea typeface="Proxima Nova"/>
                <a:cs typeface="Proxima Nova"/>
                <a:sym typeface="Proxima Nova"/>
              </a:rPr>
              <a:t>03</a:t>
            </a:r>
          </a:p>
        </p:txBody>
      </p:sp>
      <p:sp>
        <p:nvSpPr>
          <p:cNvPr name="TextBox 21" id="21"/>
          <p:cNvSpPr txBox="true"/>
          <p:nvPr/>
        </p:nvSpPr>
        <p:spPr>
          <a:xfrm rot="0">
            <a:off x="1028700" y="7697811"/>
            <a:ext cx="9868654" cy="377190"/>
          </a:xfrm>
          <a:prstGeom prst="rect">
            <a:avLst/>
          </a:prstGeom>
        </p:spPr>
        <p:txBody>
          <a:bodyPr anchor="t" rtlCol="false" tIns="0" lIns="0" bIns="0" rIns="0">
            <a:spAutoFit/>
          </a:bodyPr>
          <a:lstStyle/>
          <a:p>
            <a:pPr algn="just" marL="0" indent="0" lvl="0">
              <a:lnSpc>
                <a:spcPts val="3150"/>
              </a:lnSpc>
              <a:spcBef>
                <a:spcPct val="0"/>
              </a:spcBef>
            </a:pPr>
            <a:r>
              <a:rPr lang="en-US" sz="2100" spc="-21">
                <a:solidFill>
                  <a:srgbClr val="000000"/>
                </a:solidFill>
                <a:latin typeface="Proxima Nova"/>
                <a:ea typeface="Proxima Nova"/>
                <a:cs typeface="Proxima Nova"/>
                <a:sym typeface="Proxima Nova"/>
              </a:rPr>
              <a:t>El usuario manifiesta que un móvil con 60Hz de refresco es una locura en pleno 2025.</a:t>
            </a:r>
          </a:p>
        </p:txBody>
      </p:sp>
      <p:sp>
        <p:nvSpPr>
          <p:cNvPr name="TextBox 22" id="22"/>
          <p:cNvSpPr txBox="true"/>
          <p:nvPr/>
        </p:nvSpPr>
        <p:spPr>
          <a:xfrm rot="0">
            <a:off x="2029369" y="6964409"/>
            <a:ext cx="7810286" cy="727710"/>
          </a:xfrm>
          <a:prstGeom prst="rect">
            <a:avLst/>
          </a:prstGeom>
        </p:spPr>
        <p:txBody>
          <a:bodyPr anchor="t" rtlCol="false" tIns="0" lIns="0" bIns="0" rIns="0">
            <a:spAutoFit/>
          </a:bodyPr>
          <a:lstStyle/>
          <a:p>
            <a:pPr algn="just">
              <a:lnSpc>
                <a:spcPts val="2940"/>
              </a:lnSpc>
            </a:pPr>
            <a:r>
              <a:rPr lang="en-US" b="true" sz="2100">
                <a:solidFill>
                  <a:srgbClr val="000000"/>
                </a:solidFill>
                <a:latin typeface="Proxima Nova Bold"/>
                <a:ea typeface="Proxima Nova Bold"/>
                <a:cs typeface="Proxima Nova Bold"/>
                <a:sym typeface="Proxima Nova Bold"/>
              </a:rPr>
              <a:t>(Apple iPhone 16e, Frecuencia de actualización de la pantalla, -2, </a:t>
            </a:r>
            <a:r>
              <a:rPr lang="en-US" b="true" sz="2100" i="true">
                <a:solidFill>
                  <a:srgbClr val="000000"/>
                </a:solidFill>
                <a:latin typeface="Proxima Nova Bold Italics"/>
                <a:ea typeface="Proxima Nova Bold Italics"/>
                <a:cs typeface="Proxima Nova Bold Italics"/>
                <a:sym typeface="Proxima Nova Bold Italics"/>
              </a:rPr>
              <a:t>@LILGHETTI</a:t>
            </a:r>
            <a:r>
              <a:rPr lang="en-US" b="true" sz="2100">
                <a:solidFill>
                  <a:srgbClr val="000000"/>
                </a:solidFill>
                <a:latin typeface="Proxima Nova Bold"/>
                <a:ea typeface="Proxima Nova Bold"/>
                <a:cs typeface="Proxima Nova Bold"/>
                <a:sym typeface="Proxima Nova Bold"/>
              </a:rPr>
              <a:t>, 27/02/2025)</a:t>
            </a:r>
          </a:p>
        </p:txBody>
      </p:sp>
      <p:sp>
        <p:nvSpPr>
          <p:cNvPr name="TextBox 23" id="23"/>
          <p:cNvSpPr txBox="true"/>
          <p:nvPr/>
        </p:nvSpPr>
        <p:spPr>
          <a:xfrm rot="0">
            <a:off x="1028700" y="6863126"/>
            <a:ext cx="825174" cy="863600"/>
          </a:xfrm>
          <a:prstGeom prst="rect">
            <a:avLst/>
          </a:prstGeom>
        </p:spPr>
        <p:txBody>
          <a:bodyPr anchor="t" rtlCol="false" tIns="0" lIns="0" bIns="0" rIns="0">
            <a:spAutoFit/>
          </a:bodyPr>
          <a:lstStyle/>
          <a:p>
            <a:pPr algn="ctr">
              <a:lnSpc>
                <a:spcPts val="7000"/>
              </a:lnSpc>
            </a:pPr>
            <a:r>
              <a:rPr lang="en-US" sz="5000">
                <a:solidFill>
                  <a:srgbClr val="7252A5"/>
                </a:solidFill>
                <a:latin typeface="Proxima Nova"/>
                <a:ea typeface="Proxima Nova"/>
                <a:cs typeface="Proxima Nova"/>
                <a:sym typeface="Proxima Nova"/>
              </a:rPr>
              <a:t>04</a:t>
            </a:r>
          </a:p>
        </p:txBody>
      </p:sp>
      <p:sp>
        <p:nvSpPr>
          <p:cNvPr name="TextBox 24" id="24"/>
          <p:cNvSpPr txBox="true"/>
          <p:nvPr/>
        </p:nvSpPr>
        <p:spPr>
          <a:xfrm rot="0">
            <a:off x="1028700" y="8881110"/>
            <a:ext cx="9868654" cy="377190"/>
          </a:xfrm>
          <a:prstGeom prst="rect">
            <a:avLst/>
          </a:prstGeom>
        </p:spPr>
        <p:txBody>
          <a:bodyPr anchor="t" rtlCol="false" tIns="0" lIns="0" bIns="0" rIns="0">
            <a:spAutoFit/>
          </a:bodyPr>
          <a:lstStyle/>
          <a:p>
            <a:pPr algn="just" marL="0" indent="0" lvl="0">
              <a:lnSpc>
                <a:spcPts val="3150"/>
              </a:lnSpc>
              <a:spcBef>
                <a:spcPct val="0"/>
              </a:spcBef>
            </a:pPr>
            <a:r>
              <a:rPr lang="en-US" sz="2100" spc="-21">
                <a:solidFill>
                  <a:srgbClr val="000000"/>
                </a:solidFill>
                <a:latin typeface="Proxima Nova"/>
                <a:ea typeface="Proxima Nova"/>
                <a:cs typeface="Proxima Nova"/>
                <a:sym typeface="Proxima Nova"/>
              </a:rPr>
              <a:t>El usuario manifiesta que un móvil con una única cámara es antiguo para 2025.</a:t>
            </a:r>
          </a:p>
        </p:txBody>
      </p:sp>
      <p:sp>
        <p:nvSpPr>
          <p:cNvPr name="TextBox 25" id="25"/>
          <p:cNvSpPr txBox="true"/>
          <p:nvPr/>
        </p:nvSpPr>
        <p:spPr>
          <a:xfrm rot="0">
            <a:off x="2029369" y="8147708"/>
            <a:ext cx="7810286" cy="727710"/>
          </a:xfrm>
          <a:prstGeom prst="rect">
            <a:avLst/>
          </a:prstGeom>
        </p:spPr>
        <p:txBody>
          <a:bodyPr anchor="t" rtlCol="false" tIns="0" lIns="0" bIns="0" rIns="0">
            <a:spAutoFit/>
          </a:bodyPr>
          <a:lstStyle/>
          <a:p>
            <a:pPr algn="just">
              <a:lnSpc>
                <a:spcPts val="2940"/>
              </a:lnSpc>
            </a:pPr>
            <a:r>
              <a:rPr lang="en-US" b="true" sz="2100">
                <a:solidFill>
                  <a:srgbClr val="000000"/>
                </a:solidFill>
                <a:latin typeface="Proxima Nova Bold"/>
                <a:ea typeface="Proxima Nova Bold"/>
                <a:cs typeface="Proxima Nova Bold"/>
                <a:sym typeface="Proxima Nova Bold"/>
              </a:rPr>
              <a:t>(Apple iPhone 16e, Número de cámaras, -1, </a:t>
            </a:r>
            <a:r>
              <a:rPr lang="en-US" b="true" sz="2100" i="true">
                <a:solidFill>
                  <a:srgbClr val="000000"/>
                </a:solidFill>
                <a:latin typeface="Proxima Nova Bold Italics"/>
                <a:ea typeface="Proxima Nova Bold Italics"/>
                <a:cs typeface="Proxima Nova Bold Italics"/>
                <a:sym typeface="Proxima Nova Bold Italics"/>
              </a:rPr>
              <a:t>@Van-Halen-Jr.</a:t>
            </a:r>
            <a:r>
              <a:rPr lang="en-US" b="true" sz="2100">
                <a:solidFill>
                  <a:srgbClr val="000000"/>
                </a:solidFill>
                <a:latin typeface="Proxima Nova Bold"/>
                <a:ea typeface="Proxima Nova Bold"/>
                <a:cs typeface="Proxima Nova Bold"/>
                <a:sym typeface="Proxima Nova Bold"/>
              </a:rPr>
              <a:t>, 27/02/2025)</a:t>
            </a:r>
          </a:p>
        </p:txBody>
      </p:sp>
      <p:sp>
        <p:nvSpPr>
          <p:cNvPr name="TextBox 26" id="26"/>
          <p:cNvSpPr txBox="true"/>
          <p:nvPr/>
        </p:nvSpPr>
        <p:spPr>
          <a:xfrm rot="0">
            <a:off x="1028700" y="8046426"/>
            <a:ext cx="825174" cy="863600"/>
          </a:xfrm>
          <a:prstGeom prst="rect">
            <a:avLst/>
          </a:prstGeom>
        </p:spPr>
        <p:txBody>
          <a:bodyPr anchor="t" rtlCol="false" tIns="0" lIns="0" bIns="0" rIns="0">
            <a:spAutoFit/>
          </a:bodyPr>
          <a:lstStyle/>
          <a:p>
            <a:pPr algn="ctr">
              <a:lnSpc>
                <a:spcPts val="7000"/>
              </a:lnSpc>
            </a:pPr>
            <a:r>
              <a:rPr lang="en-US" sz="5000">
                <a:solidFill>
                  <a:srgbClr val="7252A5"/>
                </a:solidFill>
                <a:latin typeface="Proxima Nova"/>
                <a:ea typeface="Proxima Nova"/>
                <a:cs typeface="Proxima Nova"/>
                <a:sym typeface="Proxima Nova"/>
              </a:rPr>
              <a:t>05</a:t>
            </a:r>
          </a:p>
        </p:txBody>
      </p:sp>
      <p:sp>
        <p:nvSpPr>
          <p:cNvPr name="Freeform 27" id="27"/>
          <p:cNvSpPr/>
          <p:nvPr/>
        </p:nvSpPr>
        <p:spPr>
          <a:xfrm flipH="false" flipV="false" rot="0">
            <a:off x="16576768" y="7602560"/>
            <a:ext cx="682532" cy="472440"/>
          </a:xfrm>
          <a:custGeom>
            <a:avLst/>
            <a:gdLst/>
            <a:ahLst/>
            <a:cxnLst/>
            <a:rect r="r" b="b" t="t" l="l"/>
            <a:pathLst>
              <a:path h="472440" w="682532">
                <a:moveTo>
                  <a:pt x="0" y="0"/>
                </a:moveTo>
                <a:lnTo>
                  <a:pt x="682532" y="0"/>
                </a:lnTo>
                <a:lnTo>
                  <a:pt x="682532" y="472441"/>
                </a:lnTo>
                <a:lnTo>
                  <a:pt x="0" y="472441"/>
                </a:lnTo>
                <a:lnTo>
                  <a:pt x="0" y="0"/>
                </a:lnTo>
                <a:close/>
              </a:path>
            </a:pathLst>
          </a:custGeom>
          <a:blipFill>
            <a:blip r:embed="rId8"/>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DAGgI_icIUc</dc:identifier>
  <dcterms:modified xsi:type="dcterms:W3CDTF">2011-08-01T06:04:30Z</dcterms:modified>
  <cp:revision>1</cp:revision>
  <dc:title>ASW. Análisis de Sentimientos</dc:title>
</cp:coreProperties>
</file>